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webextensions/webextension1.xml" ContentType="application/vnd.ms-office.webextension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257" r:id="rId3"/>
    <p:sldId id="268" r:id="rId4"/>
    <p:sldId id="267" r:id="rId5"/>
    <p:sldId id="306" r:id="rId6"/>
    <p:sldId id="258" r:id="rId7"/>
    <p:sldId id="287" r:id="rId8"/>
    <p:sldId id="290" r:id="rId9"/>
    <p:sldId id="312" r:id="rId10"/>
    <p:sldId id="310" r:id="rId11"/>
    <p:sldId id="311" r:id="rId12"/>
    <p:sldId id="327" r:id="rId13"/>
    <p:sldId id="328" r:id="rId14"/>
    <p:sldId id="326" r:id="rId15"/>
    <p:sldId id="294" r:id="rId16"/>
    <p:sldId id="318" r:id="rId17"/>
    <p:sldId id="643" r:id="rId18"/>
    <p:sldId id="644" r:id="rId19"/>
    <p:sldId id="645" r:id="rId20"/>
    <p:sldId id="626" r:id="rId21"/>
    <p:sldId id="646" r:id="rId22"/>
    <p:sldId id="647" r:id="rId23"/>
    <p:sldId id="308" r:id="rId24"/>
    <p:sldId id="299" r:id="rId25"/>
    <p:sldId id="301" r:id="rId26"/>
    <p:sldId id="302" r:id="rId27"/>
    <p:sldId id="316" r:id="rId28"/>
    <p:sldId id="314" r:id="rId29"/>
    <p:sldId id="305" r:id="rId30"/>
    <p:sldId id="273" r:id="rId31"/>
    <p:sldId id="270" r:id="rId32"/>
    <p:sldId id="272" r:id="rId33"/>
    <p:sldId id="271" r:id="rId34"/>
    <p:sldId id="260" r:id="rId35"/>
    <p:sldId id="281" r:id="rId36"/>
    <p:sldId id="261" r:id="rId37"/>
    <p:sldId id="274" r:id="rId38"/>
    <p:sldId id="275" r:id="rId39"/>
    <p:sldId id="276" r:id="rId40"/>
    <p:sldId id="277" r:id="rId41"/>
    <p:sldId id="279" r:id="rId42"/>
    <p:sldId id="278" r:id="rId43"/>
    <p:sldId id="28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riffith" initials="JG" lastIdx="1" clrIdx="0">
    <p:extLst>
      <p:ext uri="{19B8F6BF-5375-455C-9EA6-DF929625EA0E}">
        <p15:presenceInfo xmlns:p15="http://schemas.microsoft.com/office/powerpoint/2012/main" userId="S-1-5-21-2626828187-2843273923-2331726842-500772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509F3-339F-CD46-5A9C-21F96B873784}" v="5" dt="2021-07-12T15:26:07.953"/>
    <p1510:client id="{1D591A7F-FCBE-2EFC-5451-338015639507}" v="248" dt="2021-07-12T14:50:29.026"/>
    <p1510:client id="{620B5ECC-D989-5710-7A24-02EADF6B10AF}" v="41" dt="2021-07-12T14:59:00.057"/>
    <p1510:client id="{A990DA1B-886F-2BE7-F02A-A9C1D5F62F20}" v="455" dt="2021-07-12T18:52:50.571"/>
    <p1510:client id="{EEEFFA82-92CF-4992-B903-5254F7470AC0}" v="15" dt="2021-07-13T20:19:47.819"/>
    <p1510:client id="{EFB690F3-70F6-9795-26D7-B14AC8283B1C}" v="46" dt="2021-07-12T21:15:26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Sheet1!$A$2:$A$17</c:f>
              <c:strCache>
                <c:ptCount val="1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Sept.</c:v>
                </c:pt>
                <c:pt idx="7">
                  <c:v>Oct</c:v>
                </c:pt>
                <c:pt idx="8">
                  <c:v>Nov</c:v>
                </c:pt>
                <c:pt idx="9">
                  <c:v>Dec</c:v>
                </c:pt>
                <c:pt idx="10">
                  <c:v>Jan</c:v>
                </c:pt>
                <c:pt idx="11">
                  <c:v>Feb</c:v>
                </c:pt>
                <c:pt idx="12">
                  <c:v>March</c:v>
                </c:pt>
                <c:pt idx="13">
                  <c:v>April</c:v>
                </c:pt>
                <c:pt idx="14">
                  <c:v>May</c:v>
                </c:pt>
                <c:pt idx="15">
                  <c:v>June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-1.4</c:v>
                </c:pt>
                <c:pt idx="1">
                  <c:v>-20.8</c:v>
                </c:pt>
                <c:pt idx="2">
                  <c:v>2.7</c:v>
                </c:pt>
                <c:pt idx="3">
                  <c:v>4.8</c:v>
                </c:pt>
                <c:pt idx="4">
                  <c:v>1.8</c:v>
                </c:pt>
                <c:pt idx="5">
                  <c:v>1.4</c:v>
                </c:pt>
                <c:pt idx="6">
                  <c:v>0.7</c:v>
                </c:pt>
                <c:pt idx="7">
                  <c:v>0.6</c:v>
                </c:pt>
                <c:pt idx="8">
                  <c:v>0.2</c:v>
                </c:pt>
                <c:pt idx="9">
                  <c:v>-0.14000000000000001</c:v>
                </c:pt>
                <c:pt idx="10">
                  <c:v>0.05</c:v>
                </c:pt>
                <c:pt idx="11">
                  <c:v>0.4</c:v>
                </c:pt>
                <c:pt idx="12">
                  <c:v>0.92</c:v>
                </c:pt>
                <c:pt idx="13">
                  <c:v>0.3</c:v>
                </c:pt>
                <c:pt idx="14">
                  <c:v>0.6</c:v>
                </c:pt>
                <c:pt idx="1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B-3F4D-8AAC-FDE60BCF1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482944"/>
        <c:axId val="5484624"/>
      </c:barChart>
      <c:catAx>
        <c:axId val="548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624"/>
        <c:crosses val="autoZero"/>
        <c:auto val="1"/>
        <c:lblAlgn val="ctr"/>
        <c:lblOffset val="100"/>
        <c:noMultiLvlLbl val="0"/>
      </c:catAx>
      <c:valAx>
        <c:axId val="548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Sheet1!$A$2:$A$16</c:f>
              <c:strCache>
                <c:ptCount val="15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</c:v>
                </c:pt>
                <c:pt idx="7">
                  <c:v>Oct</c:v>
                </c:pt>
                <c:pt idx="8">
                  <c:v>Nov</c:v>
                </c:pt>
                <c:pt idx="9">
                  <c:v>Dec</c:v>
                </c:pt>
                <c:pt idx="10">
                  <c:v>Jan</c:v>
                </c:pt>
                <c:pt idx="11">
                  <c:v>Feb</c:v>
                </c:pt>
                <c:pt idx="12">
                  <c:v>March</c:v>
                </c:pt>
                <c:pt idx="13">
                  <c:v>April</c:v>
                </c:pt>
                <c:pt idx="14">
                  <c:v>May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-44</c:v>
                </c:pt>
                <c:pt idx="1">
                  <c:v>-572</c:v>
                </c:pt>
                <c:pt idx="2">
                  <c:v>66</c:v>
                </c:pt>
                <c:pt idx="3">
                  <c:v>167</c:v>
                </c:pt>
                <c:pt idx="4">
                  <c:v>57</c:v>
                </c:pt>
                <c:pt idx="5">
                  <c:v>17</c:v>
                </c:pt>
                <c:pt idx="6">
                  <c:v>22</c:v>
                </c:pt>
                <c:pt idx="7">
                  <c:v>48</c:v>
                </c:pt>
                <c:pt idx="8">
                  <c:v>17</c:v>
                </c:pt>
                <c:pt idx="9">
                  <c:v>36</c:v>
                </c:pt>
                <c:pt idx="10">
                  <c:v>-3</c:v>
                </c:pt>
                <c:pt idx="11">
                  <c:v>14</c:v>
                </c:pt>
                <c:pt idx="12">
                  <c:v>17</c:v>
                </c:pt>
                <c:pt idx="13">
                  <c:v>-6</c:v>
                </c:pt>
                <c:pt idx="1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E-8249-9A03-1134DA42C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94640"/>
        <c:axId val="4431424"/>
      </c:barChart>
      <c:catAx>
        <c:axId val="419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424"/>
        <c:crosses val="autoZero"/>
        <c:auto val="1"/>
        <c:lblAlgn val="ctr"/>
        <c:lblOffset val="100"/>
        <c:noMultiLvlLbl val="0"/>
      </c:catAx>
      <c:valAx>
        <c:axId val="443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Sheet1!$A$2:$A$17</c:f>
              <c:strCache>
                <c:ptCount val="1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</c:v>
                </c:pt>
                <c:pt idx="7">
                  <c:v>Oct</c:v>
                </c:pt>
                <c:pt idx="8">
                  <c:v>Nov</c:v>
                </c:pt>
                <c:pt idx="9">
                  <c:v>Dec.</c:v>
                </c:pt>
                <c:pt idx="10">
                  <c:v>Jan.</c:v>
                </c:pt>
                <c:pt idx="11">
                  <c:v>Feb</c:v>
                </c:pt>
                <c:pt idx="12">
                  <c:v>Mar</c:v>
                </c:pt>
                <c:pt idx="13">
                  <c:v>April</c:v>
                </c:pt>
                <c:pt idx="14">
                  <c:v>May</c:v>
                </c:pt>
                <c:pt idx="15">
                  <c:v>June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-0.9</c:v>
                </c:pt>
                <c:pt idx="1">
                  <c:v>-13.6</c:v>
                </c:pt>
                <c:pt idx="2">
                  <c:v>1.8</c:v>
                </c:pt>
                <c:pt idx="3">
                  <c:v>3.1</c:v>
                </c:pt>
                <c:pt idx="4">
                  <c:v>1.2</c:v>
                </c:pt>
                <c:pt idx="5">
                  <c:v>0.9</c:v>
                </c:pt>
                <c:pt idx="6">
                  <c:v>0.5</c:v>
                </c:pt>
                <c:pt idx="7">
                  <c:v>0.4</c:v>
                </c:pt>
                <c:pt idx="8">
                  <c:v>0.2</c:v>
                </c:pt>
                <c:pt idx="9">
                  <c:v>-0.1</c:v>
                </c:pt>
                <c:pt idx="10">
                  <c:v>-0.4</c:v>
                </c:pt>
                <c:pt idx="11">
                  <c:v>0.2</c:v>
                </c:pt>
                <c:pt idx="12">
                  <c:v>0.6</c:v>
                </c:pt>
                <c:pt idx="13">
                  <c:v>0.2</c:v>
                </c:pt>
                <c:pt idx="14">
                  <c:v>0.3</c:v>
                </c:pt>
                <c:pt idx="1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0-5741-9BAA-D509000529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Sheet1!$A$2:$A$17</c:f>
              <c:strCache>
                <c:ptCount val="1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</c:v>
                </c:pt>
                <c:pt idx="7">
                  <c:v>Oct</c:v>
                </c:pt>
                <c:pt idx="8">
                  <c:v>Nov</c:v>
                </c:pt>
                <c:pt idx="9">
                  <c:v>Dec.</c:v>
                </c:pt>
                <c:pt idx="10">
                  <c:v>Jan.</c:v>
                </c:pt>
                <c:pt idx="11">
                  <c:v>Feb</c:v>
                </c:pt>
                <c:pt idx="12">
                  <c:v>Mar</c:v>
                </c:pt>
                <c:pt idx="13">
                  <c:v>April</c:v>
                </c:pt>
                <c:pt idx="14">
                  <c:v>May</c:v>
                </c:pt>
                <c:pt idx="15">
                  <c:v>June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-1</c:v>
                </c:pt>
                <c:pt idx="1">
                  <c:v>-12.4</c:v>
                </c:pt>
                <c:pt idx="2">
                  <c:v>1.4</c:v>
                </c:pt>
                <c:pt idx="3">
                  <c:v>3.6</c:v>
                </c:pt>
                <c:pt idx="4">
                  <c:v>1.2</c:v>
                </c:pt>
                <c:pt idx="5">
                  <c:v>0.4</c:v>
                </c:pt>
                <c:pt idx="6">
                  <c:v>0.5</c:v>
                </c:pt>
                <c:pt idx="7">
                  <c:v>1</c:v>
                </c:pt>
                <c:pt idx="8">
                  <c:v>0.3</c:v>
                </c:pt>
                <c:pt idx="9">
                  <c:v>0.6</c:v>
                </c:pt>
                <c:pt idx="10">
                  <c:v>-0.1</c:v>
                </c:pt>
                <c:pt idx="11">
                  <c:v>0.3</c:v>
                </c:pt>
                <c:pt idx="12">
                  <c:v>0.4</c:v>
                </c:pt>
                <c:pt idx="13">
                  <c:v>-0.2</c:v>
                </c:pt>
                <c:pt idx="1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0-5741-9BAA-D50900052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52640"/>
        <c:axId val="1908496"/>
      </c:barChart>
      <c:catAx>
        <c:axId val="145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8496"/>
        <c:crosses val="autoZero"/>
        <c:auto val="1"/>
        <c:lblAlgn val="ctr"/>
        <c:lblOffset val="100"/>
        <c:noMultiLvlLbl val="0"/>
      </c:catAx>
      <c:valAx>
        <c:axId val="190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Sheet1!$A$2:$A$17</c:f>
              <c:strCache>
                <c:ptCount val="16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  <c:pt idx="7">
                  <c:v>Sept.</c:v>
                </c:pt>
                <c:pt idx="8">
                  <c:v>Oct.</c:v>
                </c:pt>
                <c:pt idx="9">
                  <c:v>Nov.</c:v>
                </c:pt>
                <c:pt idx="10">
                  <c:v>Dec.</c:v>
                </c:pt>
                <c:pt idx="11">
                  <c:v>Jan.</c:v>
                </c:pt>
                <c:pt idx="12">
                  <c:v>Feb</c:v>
                </c:pt>
                <c:pt idx="13">
                  <c:v>Mar</c:v>
                </c:pt>
                <c:pt idx="14">
                  <c:v>April</c:v>
                </c:pt>
                <c:pt idx="15">
                  <c:v>May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3.5</c:v>
                </c:pt>
                <c:pt idx="1">
                  <c:v>4.4000000000000004</c:v>
                </c:pt>
                <c:pt idx="2">
                  <c:v>14.7</c:v>
                </c:pt>
                <c:pt idx="3">
                  <c:v>13.3</c:v>
                </c:pt>
                <c:pt idx="4">
                  <c:v>11.1</c:v>
                </c:pt>
                <c:pt idx="5">
                  <c:v>10.199999999999999</c:v>
                </c:pt>
                <c:pt idx="6">
                  <c:v>8.4</c:v>
                </c:pt>
                <c:pt idx="7">
                  <c:v>7.9</c:v>
                </c:pt>
                <c:pt idx="8">
                  <c:v>6.9</c:v>
                </c:pt>
                <c:pt idx="9">
                  <c:v>6.7</c:v>
                </c:pt>
                <c:pt idx="10">
                  <c:v>6.7</c:v>
                </c:pt>
                <c:pt idx="11">
                  <c:v>6.3</c:v>
                </c:pt>
                <c:pt idx="12">
                  <c:v>6.2</c:v>
                </c:pt>
                <c:pt idx="13">
                  <c:v>6</c:v>
                </c:pt>
                <c:pt idx="14">
                  <c:v>6.1</c:v>
                </c:pt>
                <c:pt idx="15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0E-7844-BAD5-7B5F6D09E4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NC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Sheet1!$A$2:$A$17</c:f>
              <c:strCache>
                <c:ptCount val="16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  <c:pt idx="7">
                  <c:v>Sept.</c:v>
                </c:pt>
                <c:pt idx="8">
                  <c:v>Oct.</c:v>
                </c:pt>
                <c:pt idx="9">
                  <c:v>Nov.</c:v>
                </c:pt>
                <c:pt idx="10">
                  <c:v>Dec.</c:v>
                </c:pt>
                <c:pt idx="11">
                  <c:v>Jan.</c:v>
                </c:pt>
                <c:pt idx="12">
                  <c:v>Feb</c:v>
                </c:pt>
                <c:pt idx="13">
                  <c:v>Mar</c:v>
                </c:pt>
                <c:pt idx="14">
                  <c:v>April</c:v>
                </c:pt>
                <c:pt idx="15">
                  <c:v>May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3.6</c:v>
                </c:pt>
                <c:pt idx="1">
                  <c:v>4.3</c:v>
                </c:pt>
                <c:pt idx="2">
                  <c:v>12.9</c:v>
                </c:pt>
                <c:pt idx="3">
                  <c:v>12.8</c:v>
                </c:pt>
                <c:pt idx="4">
                  <c:v>7.5</c:v>
                </c:pt>
                <c:pt idx="5">
                  <c:v>8.5</c:v>
                </c:pt>
                <c:pt idx="6">
                  <c:v>6.5</c:v>
                </c:pt>
                <c:pt idx="7">
                  <c:v>7.3</c:v>
                </c:pt>
                <c:pt idx="8">
                  <c:v>6.3</c:v>
                </c:pt>
                <c:pt idx="9">
                  <c:v>6.2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5.2</c:v>
                </c:pt>
                <c:pt idx="14">
                  <c:v>5</c:v>
                </c:pt>
                <c:pt idx="15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0E-7844-BAD5-7B5F6D09E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6371888"/>
        <c:axId val="926384496"/>
      </c:lineChart>
      <c:catAx>
        <c:axId val="92637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6384496"/>
        <c:crosses val="autoZero"/>
        <c:auto val="1"/>
        <c:lblAlgn val="ctr"/>
        <c:lblOffset val="100"/>
        <c:noMultiLvlLbl val="0"/>
      </c:catAx>
      <c:valAx>
        <c:axId val="926384496"/>
        <c:scaling>
          <c:orientation val="minMax"/>
          <c:max val="15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637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571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61.4</c:v>
                </c:pt>
                <c:pt idx="1">
                  <c:v>61.3</c:v>
                </c:pt>
                <c:pt idx="2">
                  <c:v>58.8</c:v>
                </c:pt>
                <c:pt idx="3">
                  <c:v>56.2</c:v>
                </c:pt>
                <c:pt idx="4">
                  <c:v>57.5</c:v>
                </c:pt>
                <c:pt idx="5">
                  <c:v>57.8</c:v>
                </c:pt>
                <c:pt idx="6">
                  <c:v>59</c:v>
                </c:pt>
                <c:pt idx="7">
                  <c:v>58.7</c:v>
                </c:pt>
                <c:pt idx="8">
                  <c:v>59.7</c:v>
                </c:pt>
                <c:pt idx="9">
                  <c:v>59.9</c:v>
                </c:pt>
                <c:pt idx="10">
                  <c:v>60</c:v>
                </c:pt>
                <c:pt idx="11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C5-DF49-8C06-C828EAA830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59.9</c:v>
                </c:pt>
                <c:pt idx="1">
                  <c:v>59.8</c:v>
                </c:pt>
                <c:pt idx="2">
                  <c:v>59.5</c:v>
                </c:pt>
                <c:pt idx="3">
                  <c:v>59.4</c:v>
                </c:pt>
                <c:pt idx="4">
                  <c:v>59.2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C5-DF49-8C06-C828EAA83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2810688"/>
        <c:axId val="2102812368"/>
      </c:lineChart>
      <c:catAx>
        <c:axId val="210281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812368"/>
        <c:crosses val="autoZero"/>
        <c:auto val="1"/>
        <c:lblAlgn val="ctr"/>
        <c:lblOffset val="100"/>
        <c:noMultiLvlLbl val="0"/>
      </c:catAx>
      <c:valAx>
        <c:axId val="2102812368"/>
        <c:scaling>
          <c:orientation val="minMax"/>
          <c:min val="5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81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82DC8-1331-4AB1-8F55-411EAB669B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837FE-E2D3-4B9C-A6D4-936AF2E311F6}">
      <dgm:prSet/>
      <dgm:spPr/>
      <dgm:t>
        <a:bodyPr/>
        <a:lstStyle/>
        <a:p>
          <a:r>
            <a:rPr lang="en-US" b="1" u="sng"/>
            <a:t>8am</a:t>
          </a:r>
          <a:r>
            <a:rPr lang="en-US" u="sng"/>
            <a:t> </a:t>
          </a:r>
          <a:r>
            <a:rPr lang="en-US"/>
            <a:t>– Welcome and Housekeeping– NCWBLA President: Jeanette Nunnery </a:t>
          </a:r>
        </a:p>
      </dgm:t>
    </dgm:pt>
    <dgm:pt modelId="{A7BF1AA6-F34A-4A5E-A847-84FB56B7C274}" type="parTrans" cxnId="{76DD9251-C255-4633-98FB-8B62450F5E92}">
      <dgm:prSet/>
      <dgm:spPr/>
      <dgm:t>
        <a:bodyPr/>
        <a:lstStyle/>
        <a:p>
          <a:endParaRPr lang="en-US"/>
        </a:p>
      </dgm:t>
    </dgm:pt>
    <dgm:pt modelId="{A5D8016B-5691-4E5B-9DB2-DF1DC27F8A70}" type="sibTrans" cxnId="{76DD9251-C255-4633-98FB-8B62450F5E92}">
      <dgm:prSet/>
      <dgm:spPr/>
      <dgm:t>
        <a:bodyPr/>
        <a:lstStyle/>
        <a:p>
          <a:endParaRPr lang="en-US"/>
        </a:p>
      </dgm:t>
    </dgm:pt>
    <dgm:pt modelId="{B53DA681-CE4D-42E0-A1A2-042B76503A8B}">
      <dgm:prSet/>
      <dgm:spPr/>
      <dgm:t>
        <a:bodyPr/>
        <a:lstStyle/>
        <a:p>
          <a:pPr rtl="0"/>
          <a:r>
            <a:rPr lang="en-US" b="1" u="sng"/>
            <a:t>8:15am</a:t>
          </a:r>
          <a:r>
            <a:rPr lang="en-US" u="sng"/>
            <a:t> </a:t>
          </a:r>
          <a:r>
            <a:rPr lang="en-US"/>
            <a:t>- Keynote Speaker Dr. Michael Walden</a:t>
          </a:r>
          <a:r>
            <a:rPr lang="en-US">
              <a:latin typeface="Bierstadt"/>
            </a:rPr>
            <a:t> - </a:t>
          </a:r>
          <a:r>
            <a:rPr lang="en-US" b="0"/>
            <a:t>Economic Outlook: Welcome to The Post-Pandemic Economy</a:t>
          </a:r>
        </a:p>
      </dgm:t>
    </dgm:pt>
    <dgm:pt modelId="{6F1DBC2C-0FCD-421D-97F4-5B0B526EEBD3}" type="parTrans" cxnId="{4EF44FAC-738B-4D79-98CA-C1F3E7E8F922}">
      <dgm:prSet/>
      <dgm:spPr/>
      <dgm:t>
        <a:bodyPr/>
        <a:lstStyle/>
        <a:p>
          <a:endParaRPr lang="en-US"/>
        </a:p>
      </dgm:t>
    </dgm:pt>
    <dgm:pt modelId="{04AC8E11-24E8-439A-B4FE-AAFF6E01406E}" type="sibTrans" cxnId="{4EF44FAC-738B-4D79-98CA-C1F3E7E8F922}">
      <dgm:prSet/>
      <dgm:spPr/>
      <dgm:t>
        <a:bodyPr/>
        <a:lstStyle/>
        <a:p>
          <a:endParaRPr lang="en-US"/>
        </a:p>
      </dgm:t>
    </dgm:pt>
    <dgm:pt modelId="{DB24FAE0-1074-492E-90A9-3C5A3F45C225}">
      <dgm:prSet/>
      <dgm:spPr/>
      <dgm:t>
        <a:bodyPr/>
        <a:lstStyle/>
        <a:p>
          <a:r>
            <a:rPr lang="en-US" b="1" u="sng"/>
            <a:t>10am</a:t>
          </a:r>
          <a:r>
            <a:rPr lang="en-US" u="sng"/>
            <a:t> </a:t>
          </a:r>
          <a:r>
            <a:rPr lang="en-US"/>
            <a:t>- Break (10 Minutes)</a:t>
          </a:r>
        </a:p>
      </dgm:t>
    </dgm:pt>
    <dgm:pt modelId="{5A27D7B1-E5CD-4541-9089-527EBC1C29DF}" type="parTrans" cxnId="{2005377F-8091-4BFE-A2BB-5AD587920B80}">
      <dgm:prSet/>
      <dgm:spPr/>
      <dgm:t>
        <a:bodyPr/>
        <a:lstStyle/>
        <a:p>
          <a:endParaRPr lang="en-US"/>
        </a:p>
      </dgm:t>
    </dgm:pt>
    <dgm:pt modelId="{CFAAA6AC-FC19-4D80-B90F-17F8F5A3B1D8}" type="sibTrans" cxnId="{2005377F-8091-4BFE-A2BB-5AD587920B80}">
      <dgm:prSet/>
      <dgm:spPr/>
      <dgm:t>
        <a:bodyPr/>
        <a:lstStyle/>
        <a:p>
          <a:endParaRPr lang="en-US"/>
        </a:p>
      </dgm:t>
    </dgm:pt>
    <dgm:pt modelId="{DAAE9958-66AC-4041-A8DC-236DB030042C}">
      <dgm:prSet/>
      <dgm:spPr/>
      <dgm:t>
        <a:bodyPr/>
        <a:lstStyle/>
        <a:p>
          <a:r>
            <a:rPr lang="en-US" b="1" u="sng"/>
            <a:t>10:10am</a:t>
          </a:r>
          <a:r>
            <a:rPr lang="en-US" u="sng"/>
            <a:t> </a:t>
          </a:r>
          <a:r>
            <a:rPr lang="en-US"/>
            <a:t>- Membership Fee Structure </a:t>
          </a:r>
          <a:r>
            <a:rPr lang="en-US">
              <a:latin typeface="Bierstadt"/>
            </a:rPr>
            <a:t>Proposal</a:t>
          </a:r>
          <a:endParaRPr lang="en-US"/>
        </a:p>
      </dgm:t>
    </dgm:pt>
    <dgm:pt modelId="{3CBB5005-E381-402A-BA80-D72277277107}" type="parTrans" cxnId="{10479DB9-0BD5-4CFD-9CD5-D079E1599FD4}">
      <dgm:prSet/>
      <dgm:spPr/>
      <dgm:t>
        <a:bodyPr/>
        <a:lstStyle/>
        <a:p>
          <a:endParaRPr lang="en-US"/>
        </a:p>
      </dgm:t>
    </dgm:pt>
    <dgm:pt modelId="{E583E611-C05B-46F5-9722-B4A30DC124D1}" type="sibTrans" cxnId="{10479DB9-0BD5-4CFD-9CD5-D079E1599FD4}">
      <dgm:prSet/>
      <dgm:spPr/>
      <dgm:t>
        <a:bodyPr/>
        <a:lstStyle/>
        <a:p>
          <a:endParaRPr lang="en-US"/>
        </a:p>
      </dgm:t>
    </dgm:pt>
    <dgm:pt modelId="{BA7E0AF5-5A15-4D5B-80CC-F55B1B72ADAF}">
      <dgm:prSet/>
      <dgm:spPr/>
      <dgm:t>
        <a:bodyPr/>
        <a:lstStyle/>
        <a:p>
          <a:r>
            <a:rPr lang="en-US" b="1" u="sng"/>
            <a:t>10:30Am</a:t>
          </a:r>
          <a:r>
            <a:rPr lang="en-US" b="1"/>
            <a:t> </a:t>
          </a:r>
          <a:r>
            <a:rPr lang="en-US"/>
            <a:t>- Fall Conference Survey: Membership Topics of Interest</a:t>
          </a:r>
        </a:p>
      </dgm:t>
    </dgm:pt>
    <dgm:pt modelId="{8BD48C75-D89E-4CBF-9BB4-ECDB0528C170}" type="parTrans" cxnId="{80DB4C3C-8D6A-415C-95C6-19F82D9873C8}">
      <dgm:prSet/>
      <dgm:spPr/>
      <dgm:t>
        <a:bodyPr/>
        <a:lstStyle/>
        <a:p>
          <a:endParaRPr lang="en-US"/>
        </a:p>
      </dgm:t>
    </dgm:pt>
    <dgm:pt modelId="{FA113F78-0174-4B69-9EBF-5F715F0B03E5}" type="sibTrans" cxnId="{80DB4C3C-8D6A-415C-95C6-19F82D9873C8}">
      <dgm:prSet/>
      <dgm:spPr/>
      <dgm:t>
        <a:bodyPr/>
        <a:lstStyle/>
        <a:p>
          <a:endParaRPr lang="en-US"/>
        </a:p>
      </dgm:t>
    </dgm:pt>
    <dgm:pt modelId="{DF3FFEDB-DF75-4C7B-83CC-49C704226A45}">
      <dgm:prSet/>
      <dgm:spPr/>
      <dgm:t>
        <a:bodyPr/>
        <a:lstStyle/>
        <a:p>
          <a:r>
            <a:rPr lang="en-US" b="1" u="sng"/>
            <a:t>10:35am </a:t>
          </a:r>
          <a:r>
            <a:rPr lang="en-US"/>
            <a:t>- NCWBLA Committees and Openings </a:t>
          </a:r>
        </a:p>
      </dgm:t>
    </dgm:pt>
    <dgm:pt modelId="{D29A9247-A8E4-47B2-A84C-BF35F8E649AC}" type="parTrans" cxnId="{CBF480A3-147E-4F8F-BD2C-188326C870A0}">
      <dgm:prSet/>
      <dgm:spPr/>
      <dgm:t>
        <a:bodyPr/>
        <a:lstStyle/>
        <a:p>
          <a:endParaRPr lang="en-US"/>
        </a:p>
      </dgm:t>
    </dgm:pt>
    <dgm:pt modelId="{C9EA882C-A29A-4FE2-B426-72AC15BD7C81}" type="sibTrans" cxnId="{CBF480A3-147E-4F8F-BD2C-188326C870A0}">
      <dgm:prSet/>
      <dgm:spPr/>
      <dgm:t>
        <a:bodyPr/>
        <a:lstStyle/>
        <a:p>
          <a:endParaRPr lang="en-US"/>
        </a:p>
      </dgm:t>
    </dgm:pt>
    <dgm:pt modelId="{2D8ED3EA-25F3-4725-8942-F26FE4E960CF}">
      <dgm:prSet/>
      <dgm:spPr/>
      <dgm:t>
        <a:bodyPr/>
        <a:lstStyle/>
        <a:p>
          <a:r>
            <a:rPr lang="en-US" b="1">
              <a:solidFill>
                <a:srgbClr val="00B050"/>
              </a:solidFill>
            </a:rPr>
            <a:t>Session 2 </a:t>
          </a:r>
          <a:endParaRPr lang="en-US">
            <a:solidFill>
              <a:srgbClr val="00B050"/>
            </a:solidFill>
          </a:endParaRPr>
        </a:p>
      </dgm:t>
    </dgm:pt>
    <dgm:pt modelId="{BBACCEE6-5EC8-4EC6-B9BA-C6C8569EA4EB}" type="parTrans" cxnId="{EB962E75-AA72-4ECB-A439-497FD0FF7585}">
      <dgm:prSet/>
      <dgm:spPr/>
      <dgm:t>
        <a:bodyPr/>
        <a:lstStyle/>
        <a:p>
          <a:endParaRPr lang="en-US"/>
        </a:p>
      </dgm:t>
    </dgm:pt>
    <dgm:pt modelId="{09051C47-0654-45FB-9898-DEB0BC654BFA}" type="sibTrans" cxnId="{EB962E75-AA72-4ECB-A439-497FD0FF7585}">
      <dgm:prSet/>
      <dgm:spPr/>
      <dgm:t>
        <a:bodyPr/>
        <a:lstStyle/>
        <a:p>
          <a:endParaRPr lang="en-US"/>
        </a:p>
      </dgm:t>
    </dgm:pt>
    <dgm:pt modelId="{76E6333B-22FF-4A9C-885D-F1FA3DC7FD66}">
      <dgm:prSet/>
      <dgm:spPr/>
      <dgm:t>
        <a:bodyPr/>
        <a:lstStyle/>
        <a:p>
          <a:r>
            <a:rPr lang="en-US" b="1" u="sng"/>
            <a:t>10:40am</a:t>
          </a:r>
          <a:r>
            <a:rPr lang="en-US" u="sng"/>
            <a:t> </a:t>
          </a:r>
          <a:r>
            <a:rPr lang="en-US"/>
            <a:t>- Compliance Review Round Table Member Dialogue</a:t>
          </a:r>
        </a:p>
      </dgm:t>
    </dgm:pt>
    <dgm:pt modelId="{0FAB62FB-1157-4ACD-88BF-D33C8E519D3C}" type="parTrans" cxnId="{887E7B3A-DB46-4007-8D9F-8FF4E5579D29}">
      <dgm:prSet/>
      <dgm:spPr/>
      <dgm:t>
        <a:bodyPr/>
        <a:lstStyle/>
        <a:p>
          <a:endParaRPr lang="en-US"/>
        </a:p>
      </dgm:t>
    </dgm:pt>
    <dgm:pt modelId="{11D7419D-5A99-4405-8318-3B01DF2AC1D5}" type="sibTrans" cxnId="{887E7B3A-DB46-4007-8D9F-8FF4E5579D29}">
      <dgm:prSet/>
      <dgm:spPr/>
      <dgm:t>
        <a:bodyPr/>
        <a:lstStyle/>
        <a:p>
          <a:endParaRPr lang="en-US"/>
        </a:p>
      </dgm:t>
    </dgm:pt>
    <dgm:pt modelId="{78EB5F7C-6015-429B-90E2-EB170978CE3B}">
      <dgm:prSet phldr="0"/>
      <dgm:spPr/>
      <dgm:t>
        <a:bodyPr/>
        <a:lstStyle/>
        <a:p>
          <a:pPr rtl="0"/>
          <a:r>
            <a:rPr lang="en-US" b="1" u="sng">
              <a:latin typeface="Bierstadt"/>
            </a:rPr>
            <a:t>9am</a:t>
          </a:r>
          <a:r>
            <a:rPr lang="en-US" u="sng"/>
            <a:t> </a:t>
          </a:r>
          <a:r>
            <a:rPr lang="en-US"/>
            <a:t>- College Central Network From a Community College Perspective</a:t>
          </a:r>
          <a:r>
            <a:rPr lang="en-US">
              <a:latin typeface="Bierstadt"/>
            </a:rPr>
            <a:t> – James Carter Alamance CC</a:t>
          </a:r>
          <a:endParaRPr lang="en-US"/>
        </a:p>
      </dgm:t>
    </dgm:pt>
    <dgm:pt modelId="{AF4206CB-A450-42DB-973C-507F78E6C00A}" type="parTrans" cxnId="{0AAEEA15-E97F-4351-8FB5-FF1C5CBD9C72}">
      <dgm:prSet/>
      <dgm:spPr/>
      <dgm:t>
        <a:bodyPr/>
        <a:lstStyle/>
        <a:p>
          <a:endParaRPr lang="en-US"/>
        </a:p>
      </dgm:t>
    </dgm:pt>
    <dgm:pt modelId="{6CCF07B0-9DD8-4D60-A951-520A9CD92478}" type="sibTrans" cxnId="{0AAEEA15-E97F-4351-8FB5-FF1C5CBD9C72}">
      <dgm:prSet/>
      <dgm:spPr/>
      <dgm:t>
        <a:bodyPr/>
        <a:lstStyle/>
        <a:p>
          <a:endParaRPr lang="en-US"/>
        </a:p>
      </dgm:t>
    </dgm:pt>
    <dgm:pt modelId="{32A471F5-E84C-4B40-B103-269BE05BEA2F}">
      <dgm:prSet phldr="0"/>
      <dgm:spPr/>
      <dgm:t>
        <a:bodyPr/>
        <a:lstStyle/>
        <a:p>
          <a:r>
            <a:rPr lang="en-US" b="1" u="none">
              <a:solidFill>
                <a:srgbClr val="7030A0"/>
              </a:solidFill>
            </a:rPr>
            <a:t>Session </a:t>
          </a:r>
          <a:r>
            <a:rPr lang="en-US" b="1" u="none">
              <a:solidFill>
                <a:srgbClr val="7030A0"/>
              </a:solidFill>
              <a:latin typeface="Bierstadt"/>
            </a:rPr>
            <a:t>1</a:t>
          </a:r>
          <a:endParaRPr lang="en-US" u="none">
            <a:solidFill>
              <a:srgbClr val="7030A0"/>
            </a:solidFill>
          </a:endParaRPr>
        </a:p>
      </dgm:t>
    </dgm:pt>
    <dgm:pt modelId="{4E4DC13F-EA7F-4639-95B1-1CE1A13B4EDF}" type="parTrans" cxnId="{2B0106BE-B389-4B1C-A606-846104338DFA}">
      <dgm:prSet/>
      <dgm:spPr/>
      <dgm:t>
        <a:bodyPr/>
        <a:lstStyle/>
        <a:p>
          <a:endParaRPr lang="en-US"/>
        </a:p>
      </dgm:t>
    </dgm:pt>
    <dgm:pt modelId="{C86951A8-F66D-4CF7-B72A-7CD8FBA111D1}" type="sibTrans" cxnId="{2B0106BE-B389-4B1C-A606-846104338DFA}">
      <dgm:prSet/>
      <dgm:spPr/>
      <dgm:t>
        <a:bodyPr/>
        <a:lstStyle/>
        <a:p>
          <a:endParaRPr lang="en-US"/>
        </a:p>
      </dgm:t>
    </dgm:pt>
    <dgm:pt modelId="{CA707B3C-8BB5-48AB-A461-C4CC427176B5}" type="pres">
      <dgm:prSet presAssocID="{07382DC8-1331-4AB1-8F55-411EAB669BD6}" presName="vert0" presStyleCnt="0">
        <dgm:presLayoutVars>
          <dgm:dir/>
          <dgm:animOne val="branch"/>
          <dgm:animLvl val="lvl"/>
        </dgm:presLayoutVars>
      </dgm:prSet>
      <dgm:spPr/>
    </dgm:pt>
    <dgm:pt modelId="{3045F510-4EEB-4DB3-A450-893ACE7D9FD0}" type="pres">
      <dgm:prSet presAssocID="{1B7837FE-E2D3-4B9C-A6D4-936AF2E311F6}" presName="thickLine" presStyleLbl="alignNode1" presStyleIdx="0" presStyleCnt="10"/>
      <dgm:spPr/>
    </dgm:pt>
    <dgm:pt modelId="{C646C25F-DEBF-4502-90AF-27E4ED629A3B}" type="pres">
      <dgm:prSet presAssocID="{1B7837FE-E2D3-4B9C-A6D4-936AF2E311F6}" presName="horz1" presStyleCnt="0"/>
      <dgm:spPr/>
    </dgm:pt>
    <dgm:pt modelId="{EC4E2D58-3889-4228-B6EF-0EB4E3F0205C}" type="pres">
      <dgm:prSet presAssocID="{1B7837FE-E2D3-4B9C-A6D4-936AF2E311F6}" presName="tx1" presStyleLbl="revTx" presStyleIdx="0" presStyleCnt="10"/>
      <dgm:spPr/>
    </dgm:pt>
    <dgm:pt modelId="{92B0D5C6-1B8A-4C3D-B8FA-1108056881B2}" type="pres">
      <dgm:prSet presAssocID="{1B7837FE-E2D3-4B9C-A6D4-936AF2E311F6}" presName="vert1" presStyleCnt="0"/>
      <dgm:spPr/>
    </dgm:pt>
    <dgm:pt modelId="{104641C4-7C0B-4744-AEAC-8426C9FF0FB1}" type="pres">
      <dgm:prSet presAssocID="{B53DA681-CE4D-42E0-A1A2-042B76503A8B}" presName="thickLine" presStyleLbl="alignNode1" presStyleIdx="1" presStyleCnt="10"/>
      <dgm:spPr/>
    </dgm:pt>
    <dgm:pt modelId="{8F9B2B4D-00C5-4961-8531-C5D830E96B61}" type="pres">
      <dgm:prSet presAssocID="{B53DA681-CE4D-42E0-A1A2-042B76503A8B}" presName="horz1" presStyleCnt="0"/>
      <dgm:spPr/>
    </dgm:pt>
    <dgm:pt modelId="{AC232E5F-9DEB-4C71-8643-451C9AECEC8F}" type="pres">
      <dgm:prSet presAssocID="{B53DA681-CE4D-42E0-A1A2-042B76503A8B}" presName="tx1" presStyleLbl="revTx" presStyleIdx="1" presStyleCnt="10"/>
      <dgm:spPr/>
    </dgm:pt>
    <dgm:pt modelId="{0DC6D1D8-B707-4366-A377-578363531A6A}" type="pres">
      <dgm:prSet presAssocID="{B53DA681-CE4D-42E0-A1A2-042B76503A8B}" presName="vert1" presStyleCnt="0"/>
      <dgm:spPr/>
    </dgm:pt>
    <dgm:pt modelId="{3D9C4B6B-3523-4870-B73C-3B9A3A8BC621}" type="pres">
      <dgm:prSet presAssocID="{32A471F5-E84C-4B40-B103-269BE05BEA2F}" presName="thickLine" presStyleLbl="alignNode1" presStyleIdx="2" presStyleCnt="10"/>
      <dgm:spPr/>
    </dgm:pt>
    <dgm:pt modelId="{5A58FF35-E267-4210-AC1A-62F71E829E4C}" type="pres">
      <dgm:prSet presAssocID="{32A471F5-E84C-4B40-B103-269BE05BEA2F}" presName="horz1" presStyleCnt="0"/>
      <dgm:spPr/>
    </dgm:pt>
    <dgm:pt modelId="{4BFD4375-1837-4020-846A-EFBE41A0CA08}" type="pres">
      <dgm:prSet presAssocID="{32A471F5-E84C-4B40-B103-269BE05BEA2F}" presName="tx1" presStyleLbl="revTx" presStyleIdx="2" presStyleCnt="10"/>
      <dgm:spPr/>
    </dgm:pt>
    <dgm:pt modelId="{68531E73-4F3B-4AEA-9B58-26BD186E5410}" type="pres">
      <dgm:prSet presAssocID="{32A471F5-E84C-4B40-B103-269BE05BEA2F}" presName="vert1" presStyleCnt="0"/>
      <dgm:spPr/>
    </dgm:pt>
    <dgm:pt modelId="{141A9102-8D7C-428B-BDB9-3673ECCFD11B}" type="pres">
      <dgm:prSet presAssocID="{78EB5F7C-6015-429B-90E2-EB170978CE3B}" presName="thickLine" presStyleLbl="alignNode1" presStyleIdx="3" presStyleCnt="10"/>
      <dgm:spPr/>
    </dgm:pt>
    <dgm:pt modelId="{22B6652A-D6F1-47D2-9291-34C17A9972A6}" type="pres">
      <dgm:prSet presAssocID="{78EB5F7C-6015-429B-90E2-EB170978CE3B}" presName="horz1" presStyleCnt="0"/>
      <dgm:spPr/>
    </dgm:pt>
    <dgm:pt modelId="{88840FC8-4764-47DE-9B5E-25EF8F486303}" type="pres">
      <dgm:prSet presAssocID="{78EB5F7C-6015-429B-90E2-EB170978CE3B}" presName="tx1" presStyleLbl="revTx" presStyleIdx="3" presStyleCnt="10"/>
      <dgm:spPr/>
    </dgm:pt>
    <dgm:pt modelId="{CC48CB20-2C09-48AA-820A-B6859110581A}" type="pres">
      <dgm:prSet presAssocID="{78EB5F7C-6015-429B-90E2-EB170978CE3B}" presName="vert1" presStyleCnt="0"/>
      <dgm:spPr/>
    </dgm:pt>
    <dgm:pt modelId="{52FE6340-6B46-46B9-A0A0-A927D6E730B3}" type="pres">
      <dgm:prSet presAssocID="{DB24FAE0-1074-492E-90A9-3C5A3F45C225}" presName="thickLine" presStyleLbl="alignNode1" presStyleIdx="4" presStyleCnt="10"/>
      <dgm:spPr/>
    </dgm:pt>
    <dgm:pt modelId="{7C0D4A3D-25C4-4451-924E-4E7A256A17FA}" type="pres">
      <dgm:prSet presAssocID="{DB24FAE0-1074-492E-90A9-3C5A3F45C225}" presName="horz1" presStyleCnt="0"/>
      <dgm:spPr/>
    </dgm:pt>
    <dgm:pt modelId="{88E982E7-942F-4F06-B2CE-C58744289000}" type="pres">
      <dgm:prSet presAssocID="{DB24FAE0-1074-492E-90A9-3C5A3F45C225}" presName="tx1" presStyleLbl="revTx" presStyleIdx="4" presStyleCnt="10"/>
      <dgm:spPr/>
    </dgm:pt>
    <dgm:pt modelId="{D0A7FBDA-3F76-4B8C-BD27-525D44FF0640}" type="pres">
      <dgm:prSet presAssocID="{DB24FAE0-1074-492E-90A9-3C5A3F45C225}" presName="vert1" presStyleCnt="0"/>
      <dgm:spPr/>
    </dgm:pt>
    <dgm:pt modelId="{8CF9F0B3-F931-4718-9639-BAF4CE5ACAD6}" type="pres">
      <dgm:prSet presAssocID="{DAAE9958-66AC-4041-A8DC-236DB030042C}" presName="thickLine" presStyleLbl="alignNode1" presStyleIdx="5" presStyleCnt="10"/>
      <dgm:spPr/>
    </dgm:pt>
    <dgm:pt modelId="{D2B7E6E2-7CFA-493C-AC85-356E5ED5A482}" type="pres">
      <dgm:prSet presAssocID="{DAAE9958-66AC-4041-A8DC-236DB030042C}" presName="horz1" presStyleCnt="0"/>
      <dgm:spPr/>
    </dgm:pt>
    <dgm:pt modelId="{6E80880D-3BB7-4391-9F37-C424D9CD71E7}" type="pres">
      <dgm:prSet presAssocID="{DAAE9958-66AC-4041-A8DC-236DB030042C}" presName="tx1" presStyleLbl="revTx" presStyleIdx="5" presStyleCnt="10"/>
      <dgm:spPr/>
    </dgm:pt>
    <dgm:pt modelId="{56A299CC-2CB6-46EC-97C0-1F02F6BF58E6}" type="pres">
      <dgm:prSet presAssocID="{DAAE9958-66AC-4041-A8DC-236DB030042C}" presName="vert1" presStyleCnt="0"/>
      <dgm:spPr/>
    </dgm:pt>
    <dgm:pt modelId="{E06F8024-E49A-4F95-9591-702CF76F005B}" type="pres">
      <dgm:prSet presAssocID="{BA7E0AF5-5A15-4D5B-80CC-F55B1B72ADAF}" presName="thickLine" presStyleLbl="alignNode1" presStyleIdx="6" presStyleCnt="10"/>
      <dgm:spPr/>
    </dgm:pt>
    <dgm:pt modelId="{08BD65EF-77AF-411B-A5B5-60CA351DA52D}" type="pres">
      <dgm:prSet presAssocID="{BA7E0AF5-5A15-4D5B-80CC-F55B1B72ADAF}" presName="horz1" presStyleCnt="0"/>
      <dgm:spPr/>
    </dgm:pt>
    <dgm:pt modelId="{3DB5F49A-55B4-4E33-AC34-BA352D1553F5}" type="pres">
      <dgm:prSet presAssocID="{BA7E0AF5-5A15-4D5B-80CC-F55B1B72ADAF}" presName="tx1" presStyleLbl="revTx" presStyleIdx="6" presStyleCnt="10"/>
      <dgm:spPr/>
    </dgm:pt>
    <dgm:pt modelId="{64CF60DD-6D36-42B5-B81A-76D5AD1D116F}" type="pres">
      <dgm:prSet presAssocID="{BA7E0AF5-5A15-4D5B-80CC-F55B1B72ADAF}" presName="vert1" presStyleCnt="0"/>
      <dgm:spPr/>
    </dgm:pt>
    <dgm:pt modelId="{8E7D69FA-843D-4BC4-B237-C117FF74D563}" type="pres">
      <dgm:prSet presAssocID="{DF3FFEDB-DF75-4C7B-83CC-49C704226A45}" presName="thickLine" presStyleLbl="alignNode1" presStyleIdx="7" presStyleCnt="10"/>
      <dgm:spPr/>
    </dgm:pt>
    <dgm:pt modelId="{06E4C348-EF6B-48E2-9379-9EB6B1CB25A0}" type="pres">
      <dgm:prSet presAssocID="{DF3FFEDB-DF75-4C7B-83CC-49C704226A45}" presName="horz1" presStyleCnt="0"/>
      <dgm:spPr/>
    </dgm:pt>
    <dgm:pt modelId="{162E5FFE-542F-4D10-83E0-2EE6DAD05FB4}" type="pres">
      <dgm:prSet presAssocID="{DF3FFEDB-DF75-4C7B-83CC-49C704226A45}" presName="tx1" presStyleLbl="revTx" presStyleIdx="7" presStyleCnt="10"/>
      <dgm:spPr/>
    </dgm:pt>
    <dgm:pt modelId="{C653A22E-1B13-4E73-B322-D4EAB4BE5FAD}" type="pres">
      <dgm:prSet presAssocID="{DF3FFEDB-DF75-4C7B-83CC-49C704226A45}" presName="vert1" presStyleCnt="0"/>
      <dgm:spPr/>
    </dgm:pt>
    <dgm:pt modelId="{867D820C-8D7A-49FB-A642-DB348C8DA788}" type="pres">
      <dgm:prSet presAssocID="{2D8ED3EA-25F3-4725-8942-F26FE4E960CF}" presName="thickLine" presStyleLbl="alignNode1" presStyleIdx="8" presStyleCnt="10"/>
      <dgm:spPr/>
    </dgm:pt>
    <dgm:pt modelId="{D989F466-9AD0-4F96-A1FB-D52C9C2F064B}" type="pres">
      <dgm:prSet presAssocID="{2D8ED3EA-25F3-4725-8942-F26FE4E960CF}" presName="horz1" presStyleCnt="0"/>
      <dgm:spPr/>
    </dgm:pt>
    <dgm:pt modelId="{13897F0E-C8FA-496D-B5D9-02F5C690FCD4}" type="pres">
      <dgm:prSet presAssocID="{2D8ED3EA-25F3-4725-8942-F26FE4E960CF}" presName="tx1" presStyleLbl="revTx" presStyleIdx="8" presStyleCnt="10"/>
      <dgm:spPr/>
    </dgm:pt>
    <dgm:pt modelId="{1F0F7C00-D3CD-4058-9CB0-1BF37047FC6A}" type="pres">
      <dgm:prSet presAssocID="{2D8ED3EA-25F3-4725-8942-F26FE4E960CF}" presName="vert1" presStyleCnt="0"/>
      <dgm:spPr/>
    </dgm:pt>
    <dgm:pt modelId="{270E8505-D7AE-4A1F-9040-BE9D0D513662}" type="pres">
      <dgm:prSet presAssocID="{76E6333B-22FF-4A9C-885D-F1FA3DC7FD66}" presName="thickLine" presStyleLbl="alignNode1" presStyleIdx="9" presStyleCnt="10"/>
      <dgm:spPr/>
    </dgm:pt>
    <dgm:pt modelId="{B59980D4-1611-4904-AFD9-E83F5B6E5329}" type="pres">
      <dgm:prSet presAssocID="{76E6333B-22FF-4A9C-885D-F1FA3DC7FD66}" presName="horz1" presStyleCnt="0"/>
      <dgm:spPr/>
    </dgm:pt>
    <dgm:pt modelId="{D2DBEEFD-AF86-40DA-BD08-3B23B12F9D6E}" type="pres">
      <dgm:prSet presAssocID="{76E6333B-22FF-4A9C-885D-F1FA3DC7FD66}" presName="tx1" presStyleLbl="revTx" presStyleIdx="9" presStyleCnt="10"/>
      <dgm:spPr/>
    </dgm:pt>
    <dgm:pt modelId="{821BB482-22DD-40E8-9AEC-1C9CC2A680AD}" type="pres">
      <dgm:prSet presAssocID="{76E6333B-22FF-4A9C-885D-F1FA3DC7FD66}" presName="vert1" presStyleCnt="0"/>
      <dgm:spPr/>
    </dgm:pt>
  </dgm:ptLst>
  <dgm:cxnLst>
    <dgm:cxn modelId="{C1B4E612-A7F8-4C5A-ABC9-1C8D4C2489FB}" type="presOf" srcId="{BA7E0AF5-5A15-4D5B-80CC-F55B1B72ADAF}" destId="{3DB5F49A-55B4-4E33-AC34-BA352D1553F5}" srcOrd="0" destOrd="0" presId="urn:microsoft.com/office/officeart/2008/layout/LinedList"/>
    <dgm:cxn modelId="{0AAEEA15-E97F-4351-8FB5-FF1C5CBD9C72}" srcId="{07382DC8-1331-4AB1-8F55-411EAB669BD6}" destId="{78EB5F7C-6015-429B-90E2-EB170978CE3B}" srcOrd="3" destOrd="0" parTransId="{AF4206CB-A450-42DB-973C-507F78E6C00A}" sibTransId="{6CCF07B0-9DD8-4D60-A951-520A9CD92478}"/>
    <dgm:cxn modelId="{887E7B3A-DB46-4007-8D9F-8FF4E5579D29}" srcId="{07382DC8-1331-4AB1-8F55-411EAB669BD6}" destId="{76E6333B-22FF-4A9C-885D-F1FA3DC7FD66}" srcOrd="9" destOrd="0" parTransId="{0FAB62FB-1157-4ACD-88BF-D33C8E519D3C}" sibTransId="{11D7419D-5A99-4405-8318-3B01DF2AC1D5}"/>
    <dgm:cxn modelId="{80DB4C3C-8D6A-415C-95C6-19F82D9873C8}" srcId="{07382DC8-1331-4AB1-8F55-411EAB669BD6}" destId="{BA7E0AF5-5A15-4D5B-80CC-F55B1B72ADAF}" srcOrd="6" destOrd="0" parTransId="{8BD48C75-D89E-4CBF-9BB4-ECDB0528C170}" sibTransId="{FA113F78-0174-4B69-9EBF-5F715F0B03E5}"/>
    <dgm:cxn modelId="{6B27406A-D9FC-47E4-955C-A103F5CE6433}" type="presOf" srcId="{78EB5F7C-6015-429B-90E2-EB170978CE3B}" destId="{88840FC8-4764-47DE-9B5E-25EF8F486303}" srcOrd="0" destOrd="0" presId="urn:microsoft.com/office/officeart/2008/layout/LinedList"/>
    <dgm:cxn modelId="{76DD9251-C255-4633-98FB-8B62450F5E92}" srcId="{07382DC8-1331-4AB1-8F55-411EAB669BD6}" destId="{1B7837FE-E2D3-4B9C-A6D4-936AF2E311F6}" srcOrd="0" destOrd="0" parTransId="{A7BF1AA6-F34A-4A5E-A847-84FB56B7C274}" sibTransId="{A5D8016B-5691-4E5B-9DB2-DF1DC27F8A70}"/>
    <dgm:cxn modelId="{5BCD8D53-43CF-455E-A023-C980B4CB0866}" type="presOf" srcId="{1B7837FE-E2D3-4B9C-A6D4-936AF2E311F6}" destId="{EC4E2D58-3889-4228-B6EF-0EB4E3F0205C}" srcOrd="0" destOrd="0" presId="urn:microsoft.com/office/officeart/2008/layout/LinedList"/>
    <dgm:cxn modelId="{EB962E75-AA72-4ECB-A439-497FD0FF7585}" srcId="{07382DC8-1331-4AB1-8F55-411EAB669BD6}" destId="{2D8ED3EA-25F3-4725-8942-F26FE4E960CF}" srcOrd="8" destOrd="0" parTransId="{BBACCEE6-5EC8-4EC6-B9BA-C6C8569EA4EB}" sibTransId="{09051C47-0654-45FB-9898-DEB0BC654BFA}"/>
    <dgm:cxn modelId="{2005377F-8091-4BFE-A2BB-5AD587920B80}" srcId="{07382DC8-1331-4AB1-8F55-411EAB669BD6}" destId="{DB24FAE0-1074-492E-90A9-3C5A3F45C225}" srcOrd="4" destOrd="0" parTransId="{5A27D7B1-E5CD-4541-9089-527EBC1C29DF}" sibTransId="{CFAAA6AC-FC19-4D80-B90F-17F8F5A3B1D8}"/>
    <dgm:cxn modelId="{7348B484-39EF-4785-B6D5-3F13E04FA05B}" type="presOf" srcId="{32A471F5-E84C-4B40-B103-269BE05BEA2F}" destId="{4BFD4375-1837-4020-846A-EFBE41A0CA08}" srcOrd="0" destOrd="0" presId="urn:microsoft.com/office/officeart/2008/layout/LinedList"/>
    <dgm:cxn modelId="{355E9989-ED8D-49B1-9B58-E5BE8D055E49}" type="presOf" srcId="{2D8ED3EA-25F3-4725-8942-F26FE4E960CF}" destId="{13897F0E-C8FA-496D-B5D9-02F5C690FCD4}" srcOrd="0" destOrd="0" presId="urn:microsoft.com/office/officeart/2008/layout/LinedList"/>
    <dgm:cxn modelId="{9031D499-A57C-41A1-845A-25D812CD497A}" type="presOf" srcId="{DAAE9958-66AC-4041-A8DC-236DB030042C}" destId="{6E80880D-3BB7-4391-9F37-C424D9CD71E7}" srcOrd="0" destOrd="0" presId="urn:microsoft.com/office/officeart/2008/layout/LinedList"/>
    <dgm:cxn modelId="{681AAC9C-D102-403C-B101-A1D4CCF512D0}" type="presOf" srcId="{DF3FFEDB-DF75-4C7B-83CC-49C704226A45}" destId="{162E5FFE-542F-4D10-83E0-2EE6DAD05FB4}" srcOrd="0" destOrd="0" presId="urn:microsoft.com/office/officeart/2008/layout/LinedList"/>
    <dgm:cxn modelId="{CBF480A3-147E-4F8F-BD2C-188326C870A0}" srcId="{07382DC8-1331-4AB1-8F55-411EAB669BD6}" destId="{DF3FFEDB-DF75-4C7B-83CC-49C704226A45}" srcOrd="7" destOrd="0" parTransId="{D29A9247-A8E4-47B2-A84C-BF35F8E649AC}" sibTransId="{C9EA882C-A29A-4FE2-B426-72AC15BD7C81}"/>
    <dgm:cxn modelId="{FF3CC4A5-7639-4108-A99F-818A553D824A}" type="presOf" srcId="{B53DA681-CE4D-42E0-A1A2-042B76503A8B}" destId="{AC232E5F-9DEB-4C71-8643-451C9AECEC8F}" srcOrd="0" destOrd="0" presId="urn:microsoft.com/office/officeart/2008/layout/LinedList"/>
    <dgm:cxn modelId="{4EF44FAC-738B-4D79-98CA-C1F3E7E8F922}" srcId="{07382DC8-1331-4AB1-8F55-411EAB669BD6}" destId="{B53DA681-CE4D-42E0-A1A2-042B76503A8B}" srcOrd="1" destOrd="0" parTransId="{6F1DBC2C-0FCD-421D-97F4-5B0B526EEBD3}" sibTransId="{04AC8E11-24E8-439A-B4FE-AAFF6E01406E}"/>
    <dgm:cxn modelId="{10479DB9-0BD5-4CFD-9CD5-D079E1599FD4}" srcId="{07382DC8-1331-4AB1-8F55-411EAB669BD6}" destId="{DAAE9958-66AC-4041-A8DC-236DB030042C}" srcOrd="5" destOrd="0" parTransId="{3CBB5005-E381-402A-BA80-D72277277107}" sibTransId="{E583E611-C05B-46F5-9722-B4A30DC124D1}"/>
    <dgm:cxn modelId="{409C01BA-FCB0-4E61-8AD7-F4DEE743924F}" type="presOf" srcId="{76E6333B-22FF-4A9C-885D-F1FA3DC7FD66}" destId="{D2DBEEFD-AF86-40DA-BD08-3B23B12F9D6E}" srcOrd="0" destOrd="0" presId="urn:microsoft.com/office/officeart/2008/layout/LinedList"/>
    <dgm:cxn modelId="{2B0106BE-B389-4B1C-A606-846104338DFA}" srcId="{07382DC8-1331-4AB1-8F55-411EAB669BD6}" destId="{32A471F5-E84C-4B40-B103-269BE05BEA2F}" srcOrd="2" destOrd="0" parTransId="{4E4DC13F-EA7F-4639-95B1-1CE1A13B4EDF}" sibTransId="{C86951A8-F66D-4CF7-B72A-7CD8FBA111D1}"/>
    <dgm:cxn modelId="{E2D8B9BF-4B17-4675-A2A1-790946B2AFE4}" type="presOf" srcId="{07382DC8-1331-4AB1-8F55-411EAB669BD6}" destId="{CA707B3C-8BB5-48AB-A461-C4CC427176B5}" srcOrd="0" destOrd="0" presId="urn:microsoft.com/office/officeart/2008/layout/LinedList"/>
    <dgm:cxn modelId="{006CF5CD-7D31-4C20-8053-A6274D482E51}" type="presOf" srcId="{DB24FAE0-1074-492E-90A9-3C5A3F45C225}" destId="{88E982E7-942F-4F06-B2CE-C58744289000}" srcOrd="0" destOrd="0" presId="urn:microsoft.com/office/officeart/2008/layout/LinedList"/>
    <dgm:cxn modelId="{944399D2-BF0D-4409-9C86-A6B3B425D8BD}" type="presParOf" srcId="{CA707B3C-8BB5-48AB-A461-C4CC427176B5}" destId="{3045F510-4EEB-4DB3-A450-893ACE7D9FD0}" srcOrd="0" destOrd="0" presId="urn:microsoft.com/office/officeart/2008/layout/LinedList"/>
    <dgm:cxn modelId="{BC3FF314-91BC-41DA-AD5D-9822FF96BBF3}" type="presParOf" srcId="{CA707B3C-8BB5-48AB-A461-C4CC427176B5}" destId="{C646C25F-DEBF-4502-90AF-27E4ED629A3B}" srcOrd="1" destOrd="0" presId="urn:microsoft.com/office/officeart/2008/layout/LinedList"/>
    <dgm:cxn modelId="{718E940F-9EDC-4FDC-A63F-DC3B09E8D915}" type="presParOf" srcId="{C646C25F-DEBF-4502-90AF-27E4ED629A3B}" destId="{EC4E2D58-3889-4228-B6EF-0EB4E3F0205C}" srcOrd="0" destOrd="0" presId="urn:microsoft.com/office/officeart/2008/layout/LinedList"/>
    <dgm:cxn modelId="{E5B9EA16-4899-4575-A51F-38B45E54CF45}" type="presParOf" srcId="{C646C25F-DEBF-4502-90AF-27E4ED629A3B}" destId="{92B0D5C6-1B8A-4C3D-B8FA-1108056881B2}" srcOrd="1" destOrd="0" presId="urn:microsoft.com/office/officeart/2008/layout/LinedList"/>
    <dgm:cxn modelId="{418D04F4-38A0-434C-ABC9-0BD8228049DD}" type="presParOf" srcId="{CA707B3C-8BB5-48AB-A461-C4CC427176B5}" destId="{104641C4-7C0B-4744-AEAC-8426C9FF0FB1}" srcOrd="2" destOrd="0" presId="urn:microsoft.com/office/officeart/2008/layout/LinedList"/>
    <dgm:cxn modelId="{91DD8D80-7283-4F0E-B582-C934455AEA3C}" type="presParOf" srcId="{CA707B3C-8BB5-48AB-A461-C4CC427176B5}" destId="{8F9B2B4D-00C5-4961-8531-C5D830E96B61}" srcOrd="3" destOrd="0" presId="urn:microsoft.com/office/officeart/2008/layout/LinedList"/>
    <dgm:cxn modelId="{B84DC26B-3748-44A5-A33B-8BFA5C570B14}" type="presParOf" srcId="{8F9B2B4D-00C5-4961-8531-C5D830E96B61}" destId="{AC232E5F-9DEB-4C71-8643-451C9AECEC8F}" srcOrd="0" destOrd="0" presId="urn:microsoft.com/office/officeart/2008/layout/LinedList"/>
    <dgm:cxn modelId="{41BC9F50-5341-4C64-8B78-40237C4B86F5}" type="presParOf" srcId="{8F9B2B4D-00C5-4961-8531-C5D830E96B61}" destId="{0DC6D1D8-B707-4366-A377-578363531A6A}" srcOrd="1" destOrd="0" presId="urn:microsoft.com/office/officeart/2008/layout/LinedList"/>
    <dgm:cxn modelId="{80AF512E-5BCE-4332-AA87-49710CB02F71}" type="presParOf" srcId="{CA707B3C-8BB5-48AB-A461-C4CC427176B5}" destId="{3D9C4B6B-3523-4870-B73C-3B9A3A8BC621}" srcOrd="4" destOrd="0" presId="urn:microsoft.com/office/officeart/2008/layout/LinedList"/>
    <dgm:cxn modelId="{7E08475B-EB11-4420-94CD-3B56954D9C90}" type="presParOf" srcId="{CA707B3C-8BB5-48AB-A461-C4CC427176B5}" destId="{5A58FF35-E267-4210-AC1A-62F71E829E4C}" srcOrd="5" destOrd="0" presId="urn:microsoft.com/office/officeart/2008/layout/LinedList"/>
    <dgm:cxn modelId="{F3795FBE-D9C2-47D9-A5FF-A3AE572BEEF6}" type="presParOf" srcId="{5A58FF35-E267-4210-AC1A-62F71E829E4C}" destId="{4BFD4375-1837-4020-846A-EFBE41A0CA08}" srcOrd="0" destOrd="0" presId="urn:microsoft.com/office/officeart/2008/layout/LinedList"/>
    <dgm:cxn modelId="{9740B9CE-77DB-4518-9519-017F0450584C}" type="presParOf" srcId="{5A58FF35-E267-4210-AC1A-62F71E829E4C}" destId="{68531E73-4F3B-4AEA-9B58-26BD186E5410}" srcOrd="1" destOrd="0" presId="urn:microsoft.com/office/officeart/2008/layout/LinedList"/>
    <dgm:cxn modelId="{F53F4A1B-1BB4-4803-9BE0-5AEF5958C6E0}" type="presParOf" srcId="{CA707B3C-8BB5-48AB-A461-C4CC427176B5}" destId="{141A9102-8D7C-428B-BDB9-3673ECCFD11B}" srcOrd="6" destOrd="0" presId="urn:microsoft.com/office/officeart/2008/layout/LinedList"/>
    <dgm:cxn modelId="{6319E230-04D8-4F9F-8ECC-F391A898F7D4}" type="presParOf" srcId="{CA707B3C-8BB5-48AB-A461-C4CC427176B5}" destId="{22B6652A-D6F1-47D2-9291-34C17A9972A6}" srcOrd="7" destOrd="0" presId="urn:microsoft.com/office/officeart/2008/layout/LinedList"/>
    <dgm:cxn modelId="{7B7E4A44-26EC-437A-B96E-39A8049A07A1}" type="presParOf" srcId="{22B6652A-D6F1-47D2-9291-34C17A9972A6}" destId="{88840FC8-4764-47DE-9B5E-25EF8F486303}" srcOrd="0" destOrd="0" presId="urn:microsoft.com/office/officeart/2008/layout/LinedList"/>
    <dgm:cxn modelId="{D1D0F4EC-EA5E-40AF-93C8-9A08175D8D2C}" type="presParOf" srcId="{22B6652A-D6F1-47D2-9291-34C17A9972A6}" destId="{CC48CB20-2C09-48AA-820A-B6859110581A}" srcOrd="1" destOrd="0" presId="urn:microsoft.com/office/officeart/2008/layout/LinedList"/>
    <dgm:cxn modelId="{65DA60A9-403E-40C8-946A-8425E901D3FF}" type="presParOf" srcId="{CA707B3C-8BB5-48AB-A461-C4CC427176B5}" destId="{52FE6340-6B46-46B9-A0A0-A927D6E730B3}" srcOrd="8" destOrd="0" presId="urn:microsoft.com/office/officeart/2008/layout/LinedList"/>
    <dgm:cxn modelId="{783ABD57-D7EE-43E1-9F45-D92966325BEE}" type="presParOf" srcId="{CA707B3C-8BB5-48AB-A461-C4CC427176B5}" destId="{7C0D4A3D-25C4-4451-924E-4E7A256A17FA}" srcOrd="9" destOrd="0" presId="urn:microsoft.com/office/officeart/2008/layout/LinedList"/>
    <dgm:cxn modelId="{C1D4C2E9-DB69-4412-BDD9-E7D6B5F70DDD}" type="presParOf" srcId="{7C0D4A3D-25C4-4451-924E-4E7A256A17FA}" destId="{88E982E7-942F-4F06-B2CE-C58744289000}" srcOrd="0" destOrd="0" presId="urn:microsoft.com/office/officeart/2008/layout/LinedList"/>
    <dgm:cxn modelId="{957B49CD-6FC1-4E9D-B41C-4EB437D2B135}" type="presParOf" srcId="{7C0D4A3D-25C4-4451-924E-4E7A256A17FA}" destId="{D0A7FBDA-3F76-4B8C-BD27-525D44FF0640}" srcOrd="1" destOrd="0" presId="urn:microsoft.com/office/officeart/2008/layout/LinedList"/>
    <dgm:cxn modelId="{EDF804C4-59F8-4AE5-8957-13F58E614312}" type="presParOf" srcId="{CA707B3C-8BB5-48AB-A461-C4CC427176B5}" destId="{8CF9F0B3-F931-4718-9639-BAF4CE5ACAD6}" srcOrd="10" destOrd="0" presId="urn:microsoft.com/office/officeart/2008/layout/LinedList"/>
    <dgm:cxn modelId="{704E0197-D579-4292-85B5-4F393E5586E7}" type="presParOf" srcId="{CA707B3C-8BB5-48AB-A461-C4CC427176B5}" destId="{D2B7E6E2-7CFA-493C-AC85-356E5ED5A482}" srcOrd="11" destOrd="0" presId="urn:microsoft.com/office/officeart/2008/layout/LinedList"/>
    <dgm:cxn modelId="{A759902C-2E3B-4DBD-9D88-B3BC277CAB04}" type="presParOf" srcId="{D2B7E6E2-7CFA-493C-AC85-356E5ED5A482}" destId="{6E80880D-3BB7-4391-9F37-C424D9CD71E7}" srcOrd="0" destOrd="0" presId="urn:microsoft.com/office/officeart/2008/layout/LinedList"/>
    <dgm:cxn modelId="{29C923BE-E5B1-4717-BFBA-E680CAAD21D8}" type="presParOf" srcId="{D2B7E6E2-7CFA-493C-AC85-356E5ED5A482}" destId="{56A299CC-2CB6-46EC-97C0-1F02F6BF58E6}" srcOrd="1" destOrd="0" presId="urn:microsoft.com/office/officeart/2008/layout/LinedList"/>
    <dgm:cxn modelId="{391AFDC2-EB74-430A-BFAB-94BC2AD62CC1}" type="presParOf" srcId="{CA707B3C-8BB5-48AB-A461-C4CC427176B5}" destId="{E06F8024-E49A-4F95-9591-702CF76F005B}" srcOrd="12" destOrd="0" presId="urn:microsoft.com/office/officeart/2008/layout/LinedList"/>
    <dgm:cxn modelId="{FC1EEB25-6109-484A-8173-D473BD9C1A59}" type="presParOf" srcId="{CA707B3C-8BB5-48AB-A461-C4CC427176B5}" destId="{08BD65EF-77AF-411B-A5B5-60CA351DA52D}" srcOrd="13" destOrd="0" presId="urn:microsoft.com/office/officeart/2008/layout/LinedList"/>
    <dgm:cxn modelId="{4CB078A5-CEB9-4204-A433-1953FEEAA538}" type="presParOf" srcId="{08BD65EF-77AF-411B-A5B5-60CA351DA52D}" destId="{3DB5F49A-55B4-4E33-AC34-BA352D1553F5}" srcOrd="0" destOrd="0" presId="urn:microsoft.com/office/officeart/2008/layout/LinedList"/>
    <dgm:cxn modelId="{51556DB8-C191-4CD9-A71C-F35FA2B4ED5D}" type="presParOf" srcId="{08BD65EF-77AF-411B-A5B5-60CA351DA52D}" destId="{64CF60DD-6D36-42B5-B81A-76D5AD1D116F}" srcOrd="1" destOrd="0" presId="urn:microsoft.com/office/officeart/2008/layout/LinedList"/>
    <dgm:cxn modelId="{569EBDD7-9947-4F8F-A44B-98B77A08F5B0}" type="presParOf" srcId="{CA707B3C-8BB5-48AB-A461-C4CC427176B5}" destId="{8E7D69FA-843D-4BC4-B237-C117FF74D563}" srcOrd="14" destOrd="0" presId="urn:microsoft.com/office/officeart/2008/layout/LinedList"/>
    <dgm:cxn modelId="{3424C69A-CDEB-4E23-8026-127C0B053CD4}" type="presParOf" srcId="{CA707B3C-8BB5-48AB-A461-C4CC427176B5}" destId="{06E4C348-EF6B-48E2-9379-9EB6B1CB25A0}" srcOrd="15" destOrd="0" presId="urn:microsoft.com/office/officeart/2008/layout/LinedList"/>
    <dgm:cxn modelId="{D16563AF-B82B-4E78-9522-7D02B61FABF1}" type="presParOf" srcId="{06E4C348-EF6B-48E2-9379-9EB6B1CB25A0}" destId="{162E5FFE-542F-4D10-83E0-2EE6DAD05FB4}" srcOrd="0" destOrd="0" presId="urn:microsoft.com/office/officeart/2008/layout/LinedList"/>
    <dgm:cxn modelId="{04BA83D1-E095-4689-B607-1FB257C5D107}" type="presParOf" srcId="{06E4C348-EF6B-48E2-9379-9EB6B1CB25A0}" destId="{C653A22E-1B13-4E73-B322-D4EAB4BE5FAD}" srcOrd="1" destOrd="0" presId="urn:microsoft.com/office/officeart/2008/layout/LinedList"/>
    <dgm:cxn modelId="{0B834FE7-21F3-4796-8FB9-97647EA853BA}" type="presParOf" srcId="{CA707B3C-8BB5-48AB-A461-C4CC427176B5}" destId="{867D820C-8D7A-49FB-A642-DB348C8DA788}" srcOrd="16" destOrd="0" presId="urn:microsoft.com/office/officeart/2008/layout/LinedList"/>
    <dgm:cxn modelId="{360C04C3-4D94-49F2-97DA-0BD215B4946C}" type="presParOf" srcId="{CA707B3C-8BB5-48AB-A461-C4CC427176B5}" destId="{D989F466-9AD0-4F96-A1FB-D52C9C2F064B}" srcOrd="17" destOrd="0" presId="urn:microsoft.com/office/officeart/2008/layout/LinedList"/>
    <dgm:cxn modelId="{CE1A9BF6-5065-4FC4-BE9A-7F49F959BFB8}" type="presParOf" srcId="{D989F466-9AD0-4F96-A1FB-D52C9C2F064B}" destId="{13897F0E-C8FA-496D-B5D9-02F5C690FCD4}" srcOrd="0" destOrd="0" presId="urn:microsoft.com/office/officeart/2008/layout/LinedList"/>
    <dgm:cxn modelId="{60129E8F-C876-4AC4-A155-42484FEDEFE2}" type="presParOf" srcId="{D989F466-9AD0-4F96-A1FB-D52C9C2F064B}" destId="{1F0F7C00-D3CD-4058-9CB0-1BF37047FC6A}" srcOrd="1" destOrd="0" presId="urn:microsoft.com/office/officeart/2008/layout/LinedList"/>
    <dgm:cxn modelId="{D6679AA9-97EE-4041-BC95-B431A2CF0F50}" type="presParOf" srcId="{CA707B3C-8BB5-48AB-A461-C4CC427176B5}" destId="{270E8505-D7AE-4A1F-9040-BE9D0D513662}" srcOrd="18" destOrd="0" presId="urn:microsoft.com/office/officeart/2008/layout/LinedList"/>
    <dgm:cxn modelId="{B9E70E32-E82E-4272-A938-FE977C3E87D1}" type="presParOf" srcId="{CA707B3C-8BB5-48AB-A461-C4CC427176B5}" destId="{B59980D4-1611-4904-AFD9-E83F5B6E5329}" srcOrd="19" destOrd="0" presId="urn:microsoft.com/office/officeart/2008/layout/LinedList"/>
    <dgm:cxn modelId="{2102A74D-A426-4289-B83D-C0D98B787D34}" type="presParOf" srcId="{B59980D4-1611-4904-AFD9-E83F5B6E5329}" destId="{D2DBEEFD-AF86-40DA-BD08-3B23B12F9D6E}" srcOrd="0" destOrd="0" presId="urn:microsoft.com/office/officeart/2008/layout/LinedList"/>
    <dgm:cxn modelId="{9B98F071-845F-496A-B1E6-D69D9252DEB5}" type="presParOf" srcId="{B59980D4-1611-4904-AFD9-E83F5B6E5329}" destId="{821BB482-22DD-40E8-9AEC-1C9CC2A680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1D0A41-4765-470F-AE82-D206AF2C80CB}" type="doc">
      <dgm:prSet loTypeId="urn:microsoft.com/office/officeart/2005/8/layout/hProcess7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2E9F4A-30C4-45E7-82D2-86C90AF0C8E6}">
      <dgm:prSet phldrT="[Text]"/>
      <dgm:spPr/>
      <dgm:t>
        <a:bodyPr/>
        <a:lstStyle/>
        <a:p>
          <a:pPr algn="l"/>
          <a:r>
            <a:rPr lang="en-US" u="sng"/>
            <a:t>CURRENT​</a:t>
          </a:r>
          <a:endParaRPr lang="en-US"/>
        </a:p>
      </dgm:t>
    </dgm:pt>
    <dgm:pt modelId="{A1CA6676-87F9-4232-BC94-90084892E0DC}" type="parTrans" cxnId="{93A7B520-53EB-4F82-9D7D-2FD0C85D9EBE}">
      <dgm:prSet/>
      <dgm:spPr/>
      <dgm:t>
        <a:bodyPr/>
        <a:lstStyle/>
        <a:p>
          <a:pPr algn="l"/>
          <a:endParaRPr lang="en-US"/>
        </a:p>
      </dgm:t>
    </dgm:pt>
    <dgm:pt modelId="{6C1FBDD4-4442-48CF-83A5-8A79DA1BDF1D}" type="sibTrans" cxnId="{93A7B520-53EB-4F82-9D7D-2FD0C85D9EBE}">
      <dgm:prSet/>
      <dgm:spPr/>
      <dgm:t>
        <a:bodyPr/>
        <a:lstStyle/>
        <a:p>
          <a:pPr algn="l"/>
          <a:endParaRPr lang="en-US"/>
        </a:p>
      </dgm:t>
    </dgm:pt>
    <dgm:pt modelId="{19CE520D-893B-4AF7-A56F-8978CD797926}">
      <dgm:prSet phldrT="[Text]"/>
      <dgm:spPr>
        <a:solidFill>
          <a:srgbClr val="FFC000"/>
        </a:solidFill>
      </dgm:spPr>
      <dgm:t>
        <a:bodyPr/>
        <a:lstStyle/>
        <a:p>
          <a:pPr algn="l"/>
          <a:r>
            <a:rPr lang="en-US" u="sng"/>
            <a:t>PROPOSED​</a:t>
          </a:r>
          <a:endParaRPr lang="en-US"/>
        </a:p>
      </dgm:t>
    </dgm:pt>
    <dgm:pt modelId="{2D8001D9-7C4F-431B-AEE7-E3E79C677E0C}" type="parTrans" cxnId="{62A102D6-5039-431D-A61E-916CADAB226D}">
      <dgm:prSet/>
      <dgm:spPr/>
      <dgm:t>
        <a:bodyPr/>
        <a:lstStyle/>
        <a:p>
          <a:pPr algn="l"/>
          <a:endParaRPr lang="en-US"/>
        </a:p>
      </dgm:t>
    </dgm:pt>
    <dgm:pt modelId="{D28D250B-6217-47B9-9C0D-79C4FBC9CFC3}" type="sibTrans" cxnId="{62A102D6-5039-431D-A61E-916CADAB226D}">
      <dgm:prSet/>
      <dgm:spPr/>
      <dgm:t>
        <a:bodyPr/>
        <a:lstStyle/>
        <a:p>
          <a:pPr algn="l"/>
          <a:endParaRPr lang="en-US"/>
        </a:p>
      </dgm:t>
    </dgm:pt>
    <dgm:pt modelId="{EB6905AD-8F35-4001-BD7D-3772CC657612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2800"/>
            <a:t>Individual – $25​</a:t>
          </a:r>
        </a:p>
      </dgm:t>
    </dgm:pt>
    <dgm:pt modelId="{FA64E716-AE08-48B8-BEEE-D529F1DDC9FF}" type="parTrans" cxnId="{D3BD799D-4078-48D4-9792-818C87317688}">
      <dgm:prSet/>
      <dgm:spPr/>
      <dgm:t>
        <a:bodyPr/>
        <a:lstStyle/>
        <a:p>
          <a:pPr algn="l"/>
          <a:endParaRPr lang="en-US"/>
        </a:p>
      </dgm:t>
    </dgm:pt>
    <dgm:pt modelId="{14019E3B-73B7-4DD1-8B50-20463B001E2E}" type="sibTrans" cxnId="{D3BD799D-4078-48D4-9792-818C87317688}">
      <dgm:prSet/>
      <dgm:spPr/>
      <dgm:t>
        <a:bodyPr/>
        <a:lstStyle/>
        <a:p>
          <a:pPr algn="l"/>
          <a:endParaRPr lang="en-US"/>
        </a:p>
      </dgm:t>
    </dgm:pt>
    <dgm:pt modelId="{2DFB50A7-CBE8-41EE-9D0B-EF87325B33DA}">
      <dgm:prSet custT="1"/>
      <dgm:spPr/>
      <dgm:t>
        <a:bodyPr/>
        <a:lstStyle/>
        <a:p>
          <a:pPr algn="l"/>
          <a:r>
            <a:rPr lang="en-US" sz="2800"/>
            <a:t>Organizational (2) - $40</a:t>
          </a:r>
        </a:p>
      </dgm:t>
    </dgm:pt>
    <dgm:pt modelId="{4A639E96-6422-4120-AA60-C2BB672CD63E}" type="parTrans" cxnId="{75CB5D2E-A129-4D6A-8DB9-B493AA5C34C1}">
      <dgm:prSet/>
      <dgm:spPr/>
      <dgm:t>
        <a:bodyPr/>
        <a:lstStyle/>
        <a:p>
          <a:pPr algn="l"/>
          <a:endParaRPr lang="en-US"/>
        </a:p>
      </dgm:t>
    </dgm:pt>
    <dgm:pt modelId="{794BA014-D16D-4455-883E-B4C94AF1A47B}" type="sibTrans" cxnId="{75CB5D2E-A129-4D6A-8DB9-B493AA5C34C1}">
      <dgm:prSet/>
      <dgm:spPr/>
      <dgm:t>
        <a:bodyPr/>
        <a:lstStyle/>
        <a:p>
          <a:pPr algn="l"/>
          <a:endParaRPr lang="en-US"/>
        </a:p>
      </dgm:t>
    </dgm:pt>
    <dgm:pt modelId="{214D1DF7-F00E-4A8F-BBA7-42DA3DF2A04D}">
      <dgm:prSet custT="1"/>
      <dgm:spPr/>
      <dgm:t>
        <a:bodyPr/>
        <a:lstStyle/>
        <a:p>
          <a:pPr algn="l"/>
          <a:r>
            <a:rPr lang="en-US" sz="2800"/>
            <a:t>Organization​ - membership levels</a:t>
          </a:r>
        </a:p>
      </dgm:t>
    </dgm:pt>
    <dgm:pt modelId="{7776C894-BC1C-4FF1-8BDF-2720CB998546}" type="parTrans" cxnId="{752349FC-E3BD-464A-B25C-35D8CE5836E2}">
      <dgm:prSet/>
      <dgm:spPr/>
      <dgm:t>
        <a:bodyPr/>
        <a:lstStyle/>
        <a:p>
          <a:pPr algn="l"/>
          <a:endParaRPr lang="en-US"/>
        </a:p>
      </dgm:t>
    </dgm:pt>
    <dgm:pt modelId="{7D468300-B20F-4088-ADA6-33E5555BF200}" type="sibTrans" cxnId="{752349FC-E3BD-464A-B25C-35D8CE5836E2}">
      <dgm:prSet/>
      <dgm:spPr/>
      <dgm:t>
        <a:bodyPr/>
        <a:lstStyle/>
        <a:p>
          <a:pPr algn="l"/>
          <a:endParaRPr lang="en-US"/>
        </a:p>
      </dgm:t>
    </dgm:pt>
    <dgm:pt modelId="{F09E1BE5-5D7C-412C-85D2-81EFA729DD93}">
      <dgm:prSet custT="1"/>
      <dgm:spPr/>
      <dgm:t>
        <a:bodyPr/>
        <a:lstStyle/>
        <a:p>
          <a:pPr algn="l"/>
          <a:r>
            <a:rPr lang="en-US" sz="2400"/>
            <a:t>Bronze (2) - $40</a:t>
          </a:r>
        </a:p>
      </dgm:t>
    </dgm:pt>
    <dgm:pt modelId="{0CFC4130-0857-4199-BB75-90B629E57045}" type="parTrans" cxnId="{E5D84941-2810-4B3F-BDE0-84AADAC5E2E0}">
      <dgm:prSet/>
      <dgm:spPr/>
      <dgm:t>
        <a:bodyPr/>
        <a:lstStyle/>
        <a:p>
          <a:pPr algn="l"/>
          <a:endParaRPr lang="en-US"/>
        </a:p>
      </dgm:t>
    </dgm:pt>
    <dgm:pt modelId="{0A45916B-8CC1-43B2-A862-B9B45619510D}" type="sibTrans" cxnId="{E5D84941-2810-4B3F-BDE0-84AADAC5E2E0}">
      <dgm:prSet/>
      <dgm:spPr/>
      <dgm:t>
        <a:bodyPr/>
        <a:lstStyle/>
        <a:p>
          <a:pPr algn="l"/>
          <a:endParaRPr lang="en-US"/>
        </a:p>
      </dgm:t>
    </dgm:pt>
    <dgm:pt modelId="{FB40BCAA-C93A-4255-AEC4-0E630D72B3A1}">
      <dgm:prSet custT="1"/>
      <dgm:spPr/>
      <dgm:t>
        <a:bodyPr/>
        <a:lstStyle/>
        <a:p>
          <a:pPr algn="l"/>
          <a:r>
            <a:rPr lang="en-US" sz="2400"/>
            <a:t>Silver (4) - $75​</a:t>
          </a:r>
        </a:p>
      </dgm:t>
    </dgm:pt>
    <dgm:pt modelId="{F33858A5-080C-41E6-A976-056AB1531E56}" type="parTrans" cxnId="{4181C115-6795-4886-AE24-63D8B659A1E0}">
      <dgm:prSet/>
      <dgm:spPr/>
      <dgm:t>
        <a:bodyPr/>
        <a:lstStyle/>
        <a:p>
          <a:pPr algn="l"/>
          <a:endParaRPr lang="en-US"/>
        </a:p>
      </dgm:t>
    </dgm:pt>
    <dgm:pt modelId="{DF25C246-0FE1-414D-901C-110779CC39E2}" type="sibTrans" cxnId="{4181C115-6795-4886-AE24-63D8B659A1E0}">
      <dgm:prSet/>
      <dgm:spPr/>
      <dgm:t>
        <a:bodyPr/>
        <a:lstStyle/>
        <a:p>
          <a:pPr algn="l"/>
          <a:endParaRPr lang="en-US"/>
        </a:p>
      </dgm:t>
    </dgm:pt>
    <dgm:pt modelId="{41DB9252-AD90-4CB6-B8DE-35E1E1DD8DB6}">
      <dgm:prSet custT="1"/>
      <dgm:spPr/>
      <dgm:t>
        <a:bodyPr/>
        <a:lstStyle/>
        <a:p>
          <a:pPr algn="l"/>
          <a:r>
            <a:rPr lang="en-US" sz="2400"/>
            <a:t>Gold (6) - $100</a:t>
          </a:r>
          <a:endParaRPr lang="en-US" sz="3600"/>
        </a:p>
      </dgm:t>
    </dgm:pt>
    <dgm:pt modelId="{897FED81-B37E-4C4B-8BD5-368A99B72E27}" type="parTrans" cxnId="{28E7750F-67B7-415A-A8C6-0CEC9F34F174}">
      <dgm:prSet/>
      <dgm:spPr/>
      <dgm:t>
        <a:bodyPr/>
        <a:lstStyle/>
        <a:p>
          <a:pPr algn="l"/>
          <a:endParaRPr lang="en-US"/>
        </a:p>
      </dgm:t>
    </dgm:pt>
    <dgm:pt modelId="{F4451800-033B-4232-8217-97EBB491576A}" type="sibTrans" cxnId="{28E7750F-67B7-415A-A8C6-0CEC9F34F174}">
      <dgm:prSet/>
      <dgm:spPr/>
      <dgm:t>
        <a:bodyPr/>
        <a:lstStyle/>
        <a:p>
          <a:pPr algn="l"/>
          <a:endParaRPr lang="en-US"/>
        </a:p>
      </dgm:t>
    </dgm:pt>
    <dgm:pt modelId="{3EF4FB36-9E21-47E3-A2D9-E318B97FD671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2800"/>
            <a:t>Individual - $25​</a:t>
          </a:r>
        </a:p>
      </dgm:t>
    </dgm:pt>
    <dgm:pt modelId="{B0F1A950-2C01-49CB-ACB2-309FD58D454D}" type="sibTrans" cxnId="{E3E907AA-E6B9-46D1-B6C9-1B4B18AA1342}">
      <dgm:prSet/>
      <dgm:spPr/>
      <dgm:t>
        <a:bodyPr/>
        <a:lstStyle/>
        <a:p>
          <a:pPr algn="l"/>
          <a:endParaRPr lang="en-US"/>
        </a:p>
      </dgm:t>
    </dgm:pt>
    <dgm:pt modelId="{6A34BEF9-F289-4867-B5A8-AB16B552DF39}" type="parTrans" cxnId="{E3E907AA-E6B9-46D1-B6C9-1B4B18AA1342}">
      <dgm:prSet/>
      <dgm:spPr/>
      <dgm:t>
        <a:bodyPr/>
        <a:lstStyle/>
        <a:p>
          <a:pPr algn="l"/>
          <a:endParaRPr lang="en-US"/>
        </a:p>
      </dgm:t>
    </dgm:pt>
    <dgm:pt modelId="{158FB6E4-ADE2-436F-AFBC-D07D1B5A9B3D}" type="pres">
      <dgm:prSet presAssocID="{F71D0A41-4765-470F-AE82-D206AF2C80CB}" presName="Name0" presStyleCnt="0">
        <dgm:presLayoutVars>
          <dgm:dir/>
          <dgm:animLvl val="lvl"/>
          <dgm:resizeHandles val="exact"/>
        </dgm:presLayoutVars>
      </dgm:prSet>
      <dgm:spPr/>
    </dgm:pt>
    <dgm:pt modelId="{C0BFEAF7-A033-4F6E-9C25-C32C3301DCDB}" type="pres">
      <dgm:prSet presAssocID="{352E9F4A-30C4-45E7-82D2-86C90AF0C8E6}" presName="compositeNode" presStyleCnt="0">
        <dgm:presLayoutVars>
          <dgm:bulletEnabled val="1"/>
        </dgm:presLayoutVars>
      </dgm:prSet>
      <dgm:spPr/>
    </dgm:pt>
    <dgm:pt modelId="{259DF6B1-D0F3-44CE-98D8-45C018438AE6}" type="pres">
      <dgm:prSet presAssocID="{352E9F4A-30C4-45E7-82D2-86C90AF0C8E6}" presName="bgRect" presStyleLbl="node1" presStyleIdx="0" presStyleCnt="2" custScaleX="70979" custLinFactNeighborX="501" custLinFactNeighborY="1639"/>
      <dgm:spPr/>
    </dgm:pt>
    <dgm:pt modelId="{5EB5CB54-65D4-4EEA-BA42-6B3D3A813EBB}" type="pres">
      <dgm:prSet presAssocID="{352E9F4A-30C4-45E7-82D2-86C90AF0C8E6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8852F46C-E8C7-4118-A39E-A7DDDC28803E}" type="pres">
      <dgm:prSet presAssocID="{352E9F4A-30C4-45E7-82D2-86C90AF0C8E6}" presName="childNode" presStyleLbl="node1" presStyleIdx="0" presStyleCnt="2">
        <dgm:presLayoutVars>
          <dgm:bulletEnabled val="1"/>
        </dgm:presLayoutVars>
      </dgm:prSet>
      <dgm:spPr/>
    </dgm:pt>
    <dgm:pt modelId="{9403A58B-F658-4560-9E42-75BDA8170A2E}" type="pres">
      <dgm:prSet presAssocID="{6C1FBDD4-4442-48CF-83A5-8A79DA1BDF1D}" presName="hSp" presStyleCnt="0"/>
      <dgm:spPr/>
    </dgm:pt>
    <dgm:pt modelId="{5EE61441-F8E6-4C5D-8DD0-F84C6BFBF0F2}" type="pres">
      <dgm:prSet presAssocID="{6C1FBDD4-4442-48CF-83A5-8A79DA1BDF1D}" presName="vProcSp" presStyleCnt="0"/>
      <dgm:spPr/>
    </dgm:pt>
    <dgm:pt modelId="{28413FD5-22DC-4F1A-9832-7A5E933219DF}" type="pres">
      <dgm:prSet presAssocID="{6C1FBDD4-4442-48CF-83A5-8A79DA1BDF1D}" presName="vSp1" presStyleCnt="0"/>
      <dgm:spPr/>
    </dgm:pt>
    <dgm:pt modelId="{4D669CDD-8ECE-4148-B973-BB8D4C7AFB18}" type="pres">
      <dgm:prSet presAssocID="{6C1FBDD4-4442-48CF-83A5-8A79DA1BDF1D}" presName="simulatedConn" presStyleLbl="solidFgAcc1" presStyleIdx="0" presStyleCnt="1" custLinFactNeighborX="12282" custLinFactNeighborY="36334"/>
      <dgm:spPr>
        <a:solidFill>
          <a:srgbClr val="CC3300"/>
        </a:solidFill>
      </dgm:spPr>
    </dgm:pt>
    <dgm:pt modelId="{5E0DC322-5D58-4B72-9915-4C72B2BCE30A}" type="pres">
      <dgm:prSet presAssocID="{6C1FBDD4-4442-48CF-83A5-8A79DA1BDF1D}" presName="vSp2" presStyleCnt="0"/>
      <dgm:spPr/>
    </dgm:pt>
    <dgm:pt modelId="{319A4AA6-775A-4772-9AD3-95B25A8607ED}" type="pres">
      <dgm:prSet presAssocID="{6C1FBDD4-4442-48CF-83A5-8A79DA1BDF1D}" presName="sibTrans" presStyleCnt="0"/>
      <dgm:spPr/>
    </dgm:pt>
    <dgm:pt modelId="{020595F1-BC4E-4666-AF4F-11B3DC3D1521}" type="pres">
      <dgm:prSet presAssocID="{19CE520D-893B-4AF7-A56F-8978CD797926}" presName="compositeNode" presStyleCnt="0">
        <dgm:presLayoutVars>
          <dgm:bulletEnabled val="1"/>
        </dgm:presLayoutVars>
      </dgm:prSet>
      <dgm:spPr/>
    </dgm:pt>
    <dgm:pt modelId="{A7A783A6-91D5-4D11-97DF-CE5CE430F567}" type="pres">
      <dgm:prSet presAssocID="{19CE520D-893B-4AF7-A56F-8978CD797926}" presName="bgRect" presStyleLbl="node1" presStyleIdx="1" presStyleCnt="2" custScaleX="104092" custLinFactNeighborX="4339" custLinFactNeighborY="287"/>
      <dgm:spPr/>
    </dgm:pt>
    <dgm:pt modelId="{15465C73-6B9D-4DFF-9611-FD10801CFE2C}" type="pres">
      <dgm:prSet presAssocID="{19CE520D-893B-4AF7-A56F-8978CD797926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AAC8E3B9-5E8D-4A7F-A72F-AC5B0281ABB4}" type="pres">
      <dgm:prSet presAssocID="{19CE520D-893B-4AF7-A56F-8978CD797926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E038C90A-CD22-45FE-9192-1BD4BE8491DF}" type="presOf" srcId="{19CE520D-893B-4AF7-A56F-8978CD797926}" destId="{15465C73-6B9D-4DFF-9611-FD10801CFE2C}" srcOrd="1" destOrd="0" presId="urn:microsoft.com/office/officeart/2005/8/layout/hProcess7"/>
    <dgm:cxn modelId="{28E7750F-67B7-415A-A8C6-0CEC9F34F174}" srcId="{214D1DF7-F00E-4A8F-BBA7-42DA3DF2A04D}" destId="{41DB9252-AD90-4CB6-B8DE-35E1E1DD8DB6}" srcOrd="2" destOrd="0" parTransId="{897FED81-B37E-4C4B-8BD5-368A99B72E27}" sibTransId="{F4451800-033B-4232-8217-97EBB491576A}"/>
    <dgm:cxn modelId="{4181C115-6795-4886-AE24-63D8B659A1E0}" srcId="{214D1DF7-F00E-4A8F-BBA7-42DA3DF2A04D}" destId="{FB40BCAA-C93A-4255-AEC4-0E630D72B3A1}" srcOrd="1" destOrd="0" parTransId="{F33858A5-080C-41E6-A976-056AB1531E56}" sibTransId="{DF25C246-0FE1-414D-901C-110779CC39E2}"/>
    <dgm:cxn modelId="{93A7B520-53EB-4F82-9D7D-2FD0C85D9EBE}" srcId="{F71D0A41-4765-470F-AE82-D206AF2C80CB}" destId="{352E9F4A-30C4-45E7-82D2-86C90AF0C8E6}" srcOrd="0" destOrd="0" parTransId="{A1CA6676-87F9-4232-BC94-90084892E0DC}" sibTransId="{6C1FBDD4-4442-48CF-83A5-8A79DA1BDF1D}"/>
    <dgm:cxn modelId="{C73A202D-C54D-415F-A1B1-FEC81112CC1E}" type="presOf" srcId="{352E9F4A-30C4-45E7-82D2-86C90AF0C8E6}" destId="{5EB5CB54-65D4-4EEA-BA42-6B3D3A813EBB}" srcOrd="1" destOrd="0" presId="urn:microsoft.com/office/officeart/2005/8/layout/hProcess7"/>
    <dgm:cxn modelId="{75CB5D2E-A129-4D6A-8DB9-B493AA5C34C1}" srcId="{352E9F4A-30C4-45E7-82D2-86C90AF0C8E6}" destId="{2DFB50A7-CBE8-41EE-9D0B-EF87325B33DA}" srcOrd="1" destOrd="0" parTransId="{4A639E96-6422-4120-AA60-C2BB672CD63E}" sibTransId="{794BA014-D16D-4455-883E-B4C94AF1A47B}"/>
    <dgm:cxn modelId="{13511E5F-985D-4024-88C2-682FEFF1D0C9}" type="presOf" srcId="{FB40BCAA-C93A-4255-AEC4-0E630D72B3A1}" destId="{AAC8E3B9-5E8D-4A7F-A72F-AC5B0281ABB4}" srcOrd="0" destOrd="3" presId="urn:microsoft.com/office/officeart/2005/8/layout/hProcess7"/>
    <dgm:cxn modelId="{E5D84941-2810-4B3F-BDE0-84AADAC5E2E0}" srcId="{214D1DF7-F00E-4A8F-BBA7-42DA3DF2A04D}" destId="{F09E1BE5-5D7C-412C-85D2-81EFA729DD93}" srcOrd="0" destOrd="0" parTransId="{0CFC4130-0857-4199-BB75-90B629E57045}" sibTransId="{0A45916B-8CC1-43B2-A862-B9B45619510D}"/>
    <dgm:cxn modelId="{79C00252-95E7-4497-B4FB-6704528D8042}" type="presOf" srcId="{41DB9252-AD90-4CB6-B8DE-35E1E1DD8DB6}" destId="{AAC8E3B9-5E8D-4A7F-A72F-AC5B0281ABB4}" srcOrd="0" destOrd="4" presId="urn:microsoft.com/office/officeart/2005/8/layout/hProcess7"/>
    <dgm:cxn modelId="{22B7FB84-EBB4-4F56-ACC8-97F812B79F7A}" type="presOf" srcId="{3EF4FB36-9E21-47E3-A2D9-E318B97FD671}" destId="{8852F46C-E8C7-4118-A39E-A7DDDC28803E}" srcOrd="0" destOrd="0" presId="urn:microsoft.com/office/officeart/2005/8/layout/hProcess7"/>
    <dgm:cxn modelId="{37F6588E-CB86-4E60-B4E7-5E9833769029}" type="presOf" srcId="{214D1DF7-F00E-4A8F-BBA7-42DA3DF2A04D}" destId="{AAC8E3B9-5E8D-4A7F-A72F-AC5B0281ABB4}" srcOrd="0" destOrd="1" presId="urn:microsoft.com/office/officeart/2005/8/layout/hProcess7"/>
    <dgm:cxn modelId="{E26E678F-0F21-456A-88CF-0C2BD885136F}" type="presOf" srcId="{19CE520D-893B-4AF7-A56F-8978CD797926}" destId="{A7A783A6-91D5-4D11-97DF-CE5CE430F567}" srcOrd="0" destOrd="0" presId="urn:microsoft.com/office/officeart/2005/8/layout/hProcess7"/>
    <dgm:cxn modelId="{30F81C95-D655-4CAF-87BC-820C51472951}" type="presOf" srcId="{2DFB50A7-CBE8-41EE-9D0B-EF87325B33DA}" destId="{8852F46C-E8C7-4118-A39E-A7DDDC28803E}" srcOrd="0" destOrd="1" presId="urn:microsoft.com/office/officeart/2005/8/layout/hProcess7"/>
    <dgm:cxn modelId="{C2C49197-4A79-4862-9AB7-36F731158364}" type="presOf" srcId="{F09E1BE5-5D7C-412C-85D2-81EFA729DD93}" destId="{AAC8E3B9-5E8D-4A7F-A72F-AC5B0281ABB4}" srcOrd="0" destOrd="2" presId="urn:microsoft.com/office/officeart/2005/8/layout/hProcess7"/>
    <dgm:cxn modelId="{D3BD799D-4078-48D4-9792-818C87317688}" srcId="{19CE520D-893B-4AF7-A56F-8978CD797926}" destId="{EB6905AD-8F35-4001-BD7D-3772CC657612}" srcOrd="0" destOrd="0" parTransId="{FA64E716-AE08-48B8-BEEE-D529F1DDC9FF}" sibTransId="{14019E3B-73B7-4DD1-8B50-20463B001E2E}"/>
    <dgm:cxn modelId="{E3E907AA-E6B9-46D1-B6C9-1B4B18AA1342}" srcId="{352E9F4A-30C4-45E7-82D2-86C90AF0C8E6}" destId="{3EF4FB36-9E21-47E3-A2D9-E318B97FD671}" srcOrd="0" destOrd="0" parTransId="{6A34BEF9-F289-4867-B5A8-AB16B552DF39}" sibTransId="{B0F1A950-2C01-49CB-ACB2-309FD58D454D}"/>
    <dgm:cxn modelId="{62A102D6-5039-431D-A61E-916CADAB226D}" srcId="{F71D0A41-4765-470F-AE82-D206AF2C80CB}" destId="{19CE520D-893B-4AF7-A56F-8978CD797926}" srcOrd="1" destOrd="0" parTransId="{2D8001D9-7C4F-431B-AEE7-E3E79C677E0C}" sibTransId="{D28D250B-6217-47B9-9C0D-79C4FBC9CFC3}"/>
    <dgm:cxn modelId="{0F44D4DB-3C9B-4C2D-A932-74C6BE171535}" type="presOf" srcId="{F71D0A41-4765-470F-AE82-D206AF2C80CB}" destId="{158FB6E4-ADE2-436F-AFBC-D07D1B5A9B3D}" srcOrd="0" destOrd="0" presId="urn:microsoft.com/office/officeart/2005/8/layout/hProcess7"/>
    <dgm:cxn modelId="{D33D5AE8-E6CF-431E-909B-717736B56915}" type="presOf" srcId="{EB6905AD-8F35-4001-BD7D-3772CC657612}" destId="{AAC8E3B9-5E8D-4A7F-A72F-AC5B0281ABB4}" srcOrd="0" destOrd="0" presId="urn:microsoft.com/office/officeart/2005/8/layout/hProcess7"/>
    <dgm:cxn modelId="{752349FC-E3BD-464A-B25C-35D8CE5836E2}" srcId="{19CE520D-893B-4AF7-A56F-8978CD797926}" destId="{214D1DF7-F00E-4A8F-BBA7-42DA3DF2A04D}" srcOrd="1" destOrd="0" parTransId="{7776C894-BC1C-4FF1-8BDF-2720CB998546}" sibTransId="{7D468300-B20F-4088-ADA6-33E5555BF200}"/>
    <dgm:cxn modelId="{A59B03FE-7203-4886-80D7-D448F048BFD3}" type="presOf" srcId="{352E9F4A-30C4-45E7-82D2-86C90AF0C8E6}" destId="{259DF6B1-D0F3-44CE-98D8-45C018438AE6}" srcOrd="0" destOrd="0" presId="urn:microsoft.com/office/officeart/2005/8/layout/hProcess7"/>
    <dgm:cxn modelId="{0750A522-42C8-43E0-802B-9E17B7F61CE3}" type="presParOf" srcId="{158FB6E4-ADE2-436F-AFBC-D07D1B5A9B3D}" destId="{C0BFEAF7-A033-4F6E-9C25-C32C3301DCDB}" srcOrd="0" destOrd="0" presId="urn:microsoft.com/office/officeart/2005/8/layout/hProcess7"/>
    <dgm:cxn modelId="{7D321756-3336-4590-B2F7-9376630563BE}" type="presParOf" srcId="{C0BFEAF7-A033-4F6E-9C25-C32C3301DCDB}" destId="{259DF6B1-D0F3-44CE-98D8-45C018438AE6}" srcOrd="0" destOrd="0" presId="urn:microsoft.com/office/officeart/2005/8/layout/hProcess7"/>
    <dgm:cxn modelId="{5503EF1A-2CE0-445B-B7CC-1245D2F3D399}" type="presParOf" srcId="{C0BFEAF7-A033-4F6E-9C25-C32C3301DCDB}" destId="{5EB5CB54-65D4-4EEA-BA42-6B3D3A813EBB}" srcOrd="1" destOrd="0" presId="urn:microsoft.com/office/officeart/2005/8/layout/hProcess7"/>
    <dgm:cxn modelId="{F2F7E1CB-9530-4D10-BA8F-1D16DDDC2B05}" type="presParOf" srcId="{C0BFEAF7-A033-4F6E-9C25-C32C3301DCDB}" destId="{8852F46C-E8C7-4118-A39E-A7DDDC28803E}" srcOrd="2" destOrd="0" presId="urn:microsoft.com/office/officeart/2005/8/layout/hProcess7"/>
    <dgm:cxn modelId="{33E747C8-4BF6-4660-96D4-47DDDCC3CA84}" type="presParOf" srcId="{158FB6E4-ADE2-436F-AFBC-D07D1B5A9B3D}" destId="{9403A58B-F658-4560-9E42-75BDA8170A2E}" srcOrd="1" destOrd="0" presId="urn:microsoft.com/office/officeart/2005/8/layout/hProcess7"/>
    <dgm:cxn modelId="{0ADCF39C-DA8F-4EFD-847C-FC4498CCF3D4}" type="presParOf" srcId="{158FB6E4-ADE2-436F-AFBC-D07D1B5A9B3D}" destId="{5EE61441-F8E6-4C5D-8DD0-F84C6BFBF0F2}" srcOrd="2" destOrd="0" presId="urn:microsoft.com/office/officeart/2005/8/layout/hProcess7"/>
    <dgm:cxn modelId="{C2946E25-74B2-4C64-A2B3-2B2F87A5F5E7}" type="presParOf" srcId="{5EE61441-F8E6-4C5D-8DD0-F84C6BFBF0F2}" destId="{28413FD5-22DC-4F1A-9832-7A5E933219DF}" srcOrd="0" destOrd="0" presId="urn:microsoft.com/office/officeart/2005/8/layout/hProcess7"/>
    <dgm:cxn modelId="{1EADFF87-4185-4864-A105-B3C094CF989B}" type="presParOf" srcId="{5EE61441-F8E6-4C5D-8DD0-F84C6BFBF0F2}" destId="{4D669CDD-8ECE-4148-B973-BB8D4C7AFB18}" srcOrd="1" destOrd="0" presId="urn:microsoft.com/office/officeart/2005/8/layout/hProcess7"/>
    <dgm:cxn modelId="{8FCB3C54-281C-42C8-B62F-FDABF9C0AB83}" type="presParOf" srcId="{5EE61441-F8E6-4C5D-8DD0-F84C6BFBF0F2}" destId="{5E0DC322-5D58-4B72-9915-4C72B2BCE30A}" srcOrd="2" destOrd="0" presId="urn:microsoft.com/office/officeart/2005/8/layout/hProcess7"/>
    <dgm:cxn modelId="{662B5EF9-71C4-48AF-9896-01031129C599}" type="presParOf" srcId="{158FB6E4-ADE2-436F-AFBC-D07D1B5A9B3D}" destId="{319A4AA6-775A-4772-9AD3-95B25A8607ED}" srcOrd="3" destOrd="0" presId="urn:microsoft.com/office/officeart/2005/8/layout/hProcess7"/>
    <dgm:cxn modelId="{D49D1B32-2A0A-4B20-8BEF-F11DC7F99580}" type="presParOf" srcId="{158FB6E4-ADE2-436F-AFBC-D07D1B5A9B3D}" destId="{020595F1-BC4E-4666-AF4F-11B3DC3D1521}" srcOrd="4" destOrd="0" presId="urn:microsoft.com/office/officeart/2005/8/layout/hProcess7"/>
    <dgm:cxn modelId="{E2A04C67-C015-40CD-951D-DA35DFF955A3}" type="presParOf" srcId="{020595F1-BC4E-4666-AF4F-11B3DC3D1521}" destId="{A7A783A6-91D5-4D11-97DF-CE5CE430F567}" srcOrd="0" destOrd="0" presId="urn:microsoft.com/office/officeart/2005/8/layout/hProcess7"/>
    <dgm:cxn modelId="{ACF7E1EE-68C8-4F1B-9C10-96E40AB1FB53}" type="presParOf" srcId="{020595F1-BC4E-4666-AF4F-11B3DC3D1521}" destId="{15465C73-6B9D-4DFF-9611-FD10801CFE2C}" srcOrd="1" destOrd="0" presId="urn:microsoft.com/office/officeart/2005/8/layout/hProcess7"/>
    <dgm:cxn modelId="{C8494AF6-BCDF-4D6F-9E6C-A6BC702B8353}" type="presParOf" srcId="{020595F1-BC4E-4666-AF4F-11B3DC3D1521}" destId="{AAC8E3B9-5E8D-4A7F-A72F-AC5B0281ABB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5F510-4EEB-4DB3-A450-893ACE7D9FD0}">
      <dsp:nvSpPr>
        <dsp:cNvPr id="0" name=""/>
        <dsp:cNvSpPr/>
      </dsp:nvSpPr>
      <dsp:spPr>
        <a:xfrm>
          <a:off x="0" y="723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E2D58-3889-4228-B6EF-0EB4E3F0205C}">
      <dsp:nvSpPr>
        <dsp:cNvPr id="0" name=""/>
        <dsp:cNvSpPr/>
      </dsp:nvSpPr>
      <dsp:spPr>
        <a:xfrm>
          <a:off x="0" y="723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8am</a:t>
          </a:r>
          <a:r>
            <a:rPr lang="en-US" sz="1600" u="sng" kern="1200"/>
            <a:t> </a:t>
          </a:r>
          <a:r>
            <a:rPr lang="en-US" sz="1600" kern="1200"/>
            <a:t>– Welcome and Housekeeping– NCWBLA President: Jeanette Nunnery </a:t>
          </a:r>
        </a:p>
      </dsp:txBody>
      <dsp:txXfrm>
        <a:off x="0" y="723"/>
        <a:ext cx="7467600" cy="592628"/>
      </dsp:txXfrm>
    </dsp:sp>
    <dsp:sp modelId="{104641C4-7C0B-4744-AEAC-8426C9FF0FB1}">
      <dsp:nvSpPr>
        <dsp:cNvPr id="0" name=""/>
        <dsp:cNvSpPr/>
      </dsp:nvSpPr>
      <dsp:spPr>
        <a:xfrm>
          <a:off x="0" y="593352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32E5F-9DEB-4C71-8643-451C9AECEC8F}">
      <dsp:nvSpPr>
        <dsp:cNvPr id="0" name=""/>
        <dsp:cNvSpPr/>
      </dsp:nvSpPr>
      <dsp:spPr>
        <a:xfrm>
          <a:off x="0" y="593352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8:15am</a:t>
          </a:r>
          <a:r>
            <a:rPr lang="en-US" sz="1600" u="sng" kern="1200"/>
            <a:t> </a:t>
          </a:r>
          <a:r>
            <a:rPr lang="en-US" sz="1600" kern="1200"/>
            <a:t>- Keynote Speaker Dr. Michael Walden</a:t>
          </a:r>
          <a:r>
            <a:rPr lang="en-US" sz="1600" kern="1200">
              <a:latin typeface="Bierstadt"/>
            </a:rPr>
            <a:t> - </a:t>
          </a:r>
          <a:r>
            <a:rPr lang="en-US" sz="1600" b="0" kern="1200"/>
            <a:t>Economic Outlook: Welcome to The Post-Pandemic Economy</a:t>
          </a:r>
        </a:p>
      </dsp:txBody>
      <dsp:txXfrm>
        <a:off x="0" y="593352"/>
        <a:ext cx="7467600" cy="592628"/>
      </dsp:txXfrm>
    </dsp:sp>
    <dsp:sp modelId="{3D9C4B6B-3523-4870-B73C-3B9A3A8BC621}">
      <dsp:nvSpPr>
        <dsp:cNvPr id="0" name=""/>
        <dsp:cNvSpPr/>
      </dsp:nvSpPr>
      <dsp:spPr>
        <a:xfrm>
          <a:off x="0" y="1185980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D4375-1837-4020-846A-EFBE41A0CA08}">
      <dsp:nvSpPr>
        <dsp:cNvPr id="0" name=""/>
        <dsp:cNvSpPr/>
      </dsp:nvSpPr>
      <dsp:spPr>
        <a:xfrm>
          <a:off x="0" y="1185980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>
              <a:solidFill>
                <a:srgbClr val="7030A0"/>
              </a:solidFill>
            </a:rPr>
            <a:t>Session </a:t>
          </a:r>
          <a:r>
            <a:rPr lang="en-US" sz="1600" b="1" u="none" kern="1200">
              <a:solidFill>
                <a:srgbClr val="7030A0"/>
              </a:solidFill>
              <a:latin typeface="Bierstadt"/>
            </a:rPr>
            <a:t>1</a:t>
          </a:r>
          <a:endParaRPr lang="en-US" sz="1600" u="none" kern="1200">
            <a:solidFill>
              <a:srgbClr val="7030A0"/>
            </a:solidFill>
          </a:endParaRPr>
        </a:p>
      </dsp:txBody>
      <dsp:txXfrm>
        <a:off x="0" y="1185980"/>
        <a:ext cx="7467600" cy="592628"/>
      </dsp:txXfrm>
    </dsp:sp>
    <dsp:sp modelId="{141A9102-8D7C-428B-BDB9-3673ECCFD11B}">
      <dsp:nvSpPr>
        <dsp:cNvPr id="0" name=""/>
        <dsp:cNvSpPr/>
      </dsp:nvSpPr>
      <dsp:spPr>
        <a:xfrm>
          <a:off x="0" y="1778609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40FC8-4764-47DE-9B5E-25EF8F486303}">
      <dsp:nvSpPr>
        <dsp:cNvPr id="0" name=""/>
        <dsp:cNvSpPr/>
      </dsp:nvSpPr>
      <dsp:spPr>
        <a:xfrm>
          <a:off x="0" y="1778609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>
              <a:latin typeface="Bierstadt"/>
            </a:rPr>
            <a:t>9am</a:t>
          </a:r>
          <a:r>
            <a:rPr lang="en-US" sz="1600" u="sng" kern="1200"/>
            <a:t> </a:t>
          </a:r>
          <a:r>
            <a:rPr lang="en-US" sz="1600" kern="1200"/>
            <a:t>- College Central Network From a Community College Perspective</a:t>
          </a:r>
          <a:r>
            <a:rPr lang="en-US" sz="1600" kern="1200">
              <a:latin typeface="Bierstadt"/>
            </a:rPr>
            <a:t> – James Carter Alamance CC</a:t>
          </a:r>
          <a:endParaRPr lang="en-US" sz="1600" kern="1200"/>
        </a:p>
      </dsp:txBody>
      <dsp:txXfrm>
        <a:off x="0" y="1778609"/>
        <a:ext cx="7467600" cy="592628"/>
      </dsp:txXfrm>
    </dsp:sp>
    <dsp:sp modelId="{52FE6340-6B46-46B9-A0A0-A927D6E730B3}">
      <dsp:nvSpPr>
        <dsp:cNvPr id="0" name=""/>
        <dsp:cNvSpPr/>
      </dsp:nvSpPr>
      <dsp:spPr>
        <a:xfrm>
          <a:off x="0" y="2371237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982E7-942F-4F06-B2CE-C58744289000}">
      <dsp:nvSpPr>
        <dsp:cNvPr id="0" name=""/>
        <dsp:cNvSpPr/>
      </dsp:nvSpPr>
      <dsp:spPr>
        <a:xfrm>
          <a:off x="0" y="2371237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10am</a:t>
          </a:r>
          <a:r>
            <a:rPr lang="en-US" sz="1600" u="sng" kern="1200"/>
            <a:t> </a:t>
          </a:r>
          <a:r>
            <a:rPr lang="en-US" sz="1600" kern="1200"/>
            <a:t>- Break (10 Minutes)</a:t>
          </a:r>
        </a:p>
      </dsp:txBody>
      <dsp:txXfrm>
        <a:off x="0" y="2371237"/>
        <a:ext cx="7467600" cy="592628"/>
      </dsp:txXfrm>
    </dsp:sp>
    <dsp:sp modelId="{8CF9F0B3-F931-4718-9639-BAF4CE5ACAD6}">
      <dsp:nvSpPr>
        <dsp:cNvPr id="0" name=""/>
        <dsp:cNvSpPr/>
      </dsp:nvSpPr>
      <dsp:spPr>
        <a:xfrm>
          <a:off x="0" y="2963865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0880D-3BB7-4391-9F37-C424D9CD71E7}">
      <dsp:nvSpPr>
        <dsp:cNvPr id="0" name=""/>
        <dsp:cNvSpPr/>
      </dsp:nvSpPr>
      <dsp:spPr>
        <a:xfrm>
          <a:off x="0" y="2963866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10:10am</a:t>
          </a:r>
          <a:r>
            <a:rPr lang="en-US" sz="1600" u="sng" kern="1200"/>
            <a:t> </a:t>
          </a:r>
          <a:r>
            <a:rPr lang="en-US" sz="1600" kern="1200"/>
            <a:t>- Membership Fee Structure </a:t>
          </a:r>
          <a:r>
            <a:rPr lang="en-US" sz="1600" kern="1200">
              <a:latin typeface="Bierstadt"/>
            </a:rPr>
            <a:t>Proposal</a:t>
          </a:r>
          <a:endParaRPr lang="en-US" sz="1600" kern="1200"/>
        </a:p>
      </dsp:txBody>
      <dsp:txXfrm>
        <a:off x="0" y="2963866"/>
        <a:ext cx="7467600" cy="592628"/>
      </dsp:txXfrm>
    </dsp:sp>
    <dsp:sp modelId="{E06F8024-E49A-4F95-9591-702CF76F005B}">
      <dsp:nvSpPr>
        <dsp:cNvPr id="0" name=""/>
        <dsp:cNvSpPr/>
      </dsp:nvSpPr>
      <dsp:spPr>
        <a:xfrm>
          <a:off x="0" y="3556494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5F49A-55B4-4E33-AC34-BA352D1553F5}">
      <dsp:nvSpPr>
        <dsp:cNvPr id="0" name=""/>
        <dsp:cNvSpPr/>
      </dsp:nvSpPr>
      <dsp:spPr>
        <a:xfrm>
          <a:off x="0" y="3556494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10:30Am</a:t>
          </a:r>
          <a:r>
            <a:rPr lang="en-US" sz="1600" b="1" kern="1200"/>
            <a:t> </a:t>
          </a:r>
          <a:r>
            <a:rPr lang="en-US" sz="1600" kern="1200"/>
            <a:t>- Fall Conference Survey: Membership Topics of Interest</a:t>
          </a:r>
        </a:p>
      </dsp:txBody>
      <dsp:txXfrm>
        <a:off x="0" y="3556494"/>
        <a:ext cx="7467600" cy="592628"/>
      </dsp:txXfrm>
    </dsp:sp>
    <dsp:sp modelId="{8E7D69FA-843D-4BC4-B237-C117FF74D563}">
      <dsp:nvSpPr>
        <dsp:cNvPr id="0" name=""/>
        <dsp:cNvSpPr/>
      </dsp:nvSpPr>
      <dsp:spPr>
        <a:xfrm>
          <a:off x="0" y="4149122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E5FFE-542F-4D10-83E0-2EE6DAD05FB4}">
      <dsp:nvSpPr>
        <dsp:cNvPr id="0" name=""/>
        <dsp:cNvSpPr/>
      </dsp:nvSpPr>
      <dsp:spPr>
        <a:xfrm>
          <a:off x="0" y="4149122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10:35am </a:t>
          </a:r>
          <a:r>
            <a:rPr lang="en-US" sz="1600" kern="1200"/>
            <a:t>- NCWBLA Committees and Openings </a:t>
          </a:r>
        </a:p>
      </dsp:txBody>
      <dsp:txXfrm>
        <a:off x="0" y="4149122"/>
        <a:ext cx="7467600" cy="592628"/>
      </dsp:txXfrm>
    </dsp:sp>
    <dsp:sp modelId="{867D820C-8D7A-49FB-A642-DB348C8DA788}">
      <dsp:nvSpPr>
        <dsp:cNvPr id="0" name=""/>
        <dsp:cNvSpPr/>
      </dsp:nvSpPr>
      <dsp:spPr>
        <a:xfrm>
          <a:off x="0" y="4741751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97F0E-C8FA-496D-B5D9-02F5C690FCD4}">
      <dsp:nvSpPr>
        <dsp:cNvPr id="0" name=""/>
        <dsp:cNvSpPr/>
      </dsp:nvSpPr>
      <dsp:spPr>
        <a:xfrm>
          <a:off x="0" y="4741751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rgbClr val="00B050"/>
              </a:solidFill>
            </a:rPr>
            <a:t>Session 2 </a:t>
          </a:r>
          <a:endParaRPr lang="en-US" sz="1600" kern="1200">
            <a:solidFill>
              <a:srgbClr val="00B050"/>
            </a:solidFill>
          </a:endParaRPr>
        </a:p>
      </dsp:txBody>
      <dsp:txXfrm>
        <a:off x="0" y="4741751"/>
        <a:ext cx="7467600" cy="592628"/>
      </dsp:txXfrm>
    </dsp:sp>
    <dsp:sp modelId="{270E8505-D7AE-4A1F-9040-BE9D0D513662}">
      <dsp:nvSpPr>
        <dsp:cNvPr id="0" name=""/>
        <dsp:cNvSpPr/>
      </dsp:nvSpPr>
      <dsp:spPr>
        <a:xfrm>
          <a:off x="0" y="5334379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BEEFD-AF86-40DA-BD08-3B23B12F9D6E}">
      <dsp:nvSpPr>
        <dsp:cNvPr id="0" name=""/>
        <dsp:cNvSpPr/>
      </dsp:nvSpPr>
      <dsp:spPr>
        <a:xfrm>
          <a:off x="0" y="5334379"/>
          <a:ext cx="7467600" cy="592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/>
            <a:t>10:40am</a:t>
          </a:r>
          <a:r>
            <a:rPr lang="en-US" sz="1600" u="sng" kern="1200"/>
            <a:t> </a:t>
          </a:r>
          <a:r>
            <a:rPr lang="en-US" sz="1600" kern="1200"/>
            <a:t>- Compliance Review Round Table Member Dialogue</a:t>
          </a:r>
        </a:p>
      </dsp:txBody>
      <dsp:txXfrm>
        <a:off x="0" y="5334379"/>
        <a:ext cx="7467600" cy="592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DF6B1-D0F3-44CE-98D8-45C018438AE6}">
      <dsp:nvSpPr>
        <dsp:cNvPr id="0" name=""/>
        <dsp:cNvSpPr/>
      </dsp:nvSpPr>
      <dsp:spPr>
        <a:xfrm>
          <a:off x="38993" y="0"/>
          <a:ext cx="4857520" cy="328052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u="sng" kern="1200"/>
            <a:t>CURRENT​</a:t>
          </a:r>
          <a:endParaRPr lang="en-US" sz="3900" kern="1200"/>
        </a:p>
      </dsp:txBody>
      <dsp:txXfrm rot="16200000">
        <a:off x="-820271" y="859264"/>
        <a:ext cx="2690032" cy="971504"/>
      </dsp:txXfrm>
    </dsp:sp>
    <dsp:sp modelId="{8852F46C-E8C7-4118-A39E-A7DDDC28803E}">
      <dsp:nvSpPr>
        <dsp:cNvPr id="0" name=""/>
        <dsp:cNvSpPr/>
      </dsp:nvSpPr>
      <dsp:spPr>
        <a:xfrm>
          <a:off x="1154488" y="0"/>
          <a:ext cx="3618852" cy="32805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/>
            <a:t>Individual - $25​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Organizational (2) - $40</a:t>
          </a:r>
        </a:p>
      </dsp:txBody>
      <dsp:txXfrm>
        <a:off x="1154488" y="0"/>
        <a:ext cx="3618852" cy="3280528"/>
      </dsp:txXfrm>
    </dsp:sp>
    <dsp:sp modelId="{A7A783A6-91D5-4D11-97DF-CE5CE430F567}">
      <dsp:nvSpPr>
        <dsp:cNvPr id="0" name=""/>
        <dsp:cNvSpPr/>
      </dsp:nvSpPr>
      <dsp:spPr>
        <a:xfrm>
          <a:off x="5106460" y="0"/>
          <a:ext cx="7123642" cy="3280528"/>
        </a:xfrm>
        <a:prstGeom prst="roundRect">
          <a:avLst>
            <a:gd name="adj" fmla="val 5000"/>
          </a:avLst>
        </a:prstGeom>
        <a:solidFill>
          <a:srgbClr val="FFC000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u="sng" kern="1200"/>
            <a:t>PROPOSED​</a:t>
          </a:r>
          <a:endParaRPr lang="en-US" sz="3900" kern="1200"/>
        </a:p>
      </dsp:txBody>
      <dsp:txXfrm rot="16200000">
        <a:off x="4473808" y="632652"/>
        <a:ext cx="2690032" cy="1424728"/>
      </dsp:txXfrm>
    </dsp:sp>
    <dsp:sp modelId="{4D669CDD-8ECE-4148-B973-BB8D4C7AFB18}">
      <dsp:nvSpPr>
        <dsp:cNvPr id="0" name=""/>
        <dsp:cNvSpPr/>
      </dsp:nvSpPr>
      <dsp:spPr>
        <a:xfrm rot="5400000">
          <a:off x="5021091" y="2379635"/>
          <a:ext cx="481918" cy="1026540"/>
        </a:xfrm>
        <a:prstGeom prst="flowChartExtract">
          <a:avLst/>
        </a:prstGeom>
        <a:solidFill>
          <a:srgbClr val="CC3300"/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8E3B9-5E8D-4A7F-A72F-AC5B0281ABB4}">
      <dsp:nvSpPr>
        <dsp:cNvPr id="0" name=""/>
        <dsp:cNvSpPr/>
      </dsp:nvSpPr>
      <dsp:spPr>
        <a:xfrm>
          <a:off x="6510885" y="0"/>
          <a:ext cx="5307113" cy="32805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/>
            <a:t>Individual – $25​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Organization​ - membership levels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Bronze (2) - $40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Silver (4) - $75​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Gold (6) - $100</a:t>
          </a:r>
          <a:endParaRPr lang="en-US" sz="3600" kern="1200"/>
        </a:p>
      </dsp:txBody>
      <dsp:txXfrm>
        <a:off x="6510885" y="0"/>
        <a:ext cx="5307113" cy="3280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4CA56-EF72-4DDC-A58B-1E2D2184207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242A0-E63A-4565-8FB8-203F5CC96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OPENING JOKE:  PARAPHRASING</a:t>
            </a:r>
            <a:r>
              <a:rPr lang="en-US" baseline="0"/>
              <a:t> GEORGE BURNS:  A GOOD SPEECH HAS A GOOD BEGINNING, A GOOD ENDING, AND LITTLE IN-BETWEEN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079143-CEAF-48A9-86C8-BFED629B04D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8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US; Dec:  -145,000 jobs. NC; Jan: -3000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A2D9-D747-2540-804B-A1C2D3DBA1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4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US; Dec: -0,1%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A2D9-D747-2540-804B-A1C2D3DBA1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March 2021 is 5.5% if include individuals who left labor force in the month.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A2D9-D747-2540-804B-A1C2D3DBA1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5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5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6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231A9-E4AF-4296-8F6A-69DE7389F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5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7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3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A1746-EED0-4EAB-9211-843251E5B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11"/>
          <a:stretch/>
        </p:blipFill>
        <p:spPr>
          <a:xfrm>
            <a:off x="10490121" y="6099265"/>
            <a:ext cx="1602105" cy="6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8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yB1E-MnkjM?feature=oembed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cwbl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WBLA.or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2A5F7-D6C1-4985-863F-64AE9E7A3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"/>
          <a:stretch/>
        </p:blipFill>
        <p:spPr>
          <a:xfrm>
            <a:off x="-76180" y="1143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" y="978408"/>
            <a:ext cx="12117965" cy="2334247"/>
          </a:xfrm>
        </p:spPr>
        <p:txBody>
          <a:bodyPr anchor="t"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NCWBLA 2021 Summer Mini-Conference 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 i="1">
                <a:solidFill>
                  <a:srgbClr val="FFFFFF"/>
                </a:solidFill>
              </a:rPr>
              <a:t>“Nudging Toward Normalcy”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751" y="3950886"/>
            <a:ext cx="8720710" cy="2653653"/>
          </a:xfrm>
        </p:spPr>
        <p:txBody>
          <a:bodyPr anchor="t">
            <a:normAutofit lnSpcReduction="10000"/>
          </a:bodyPr>
          <a:lstStyle/>
          <a:p>
            <a:r>
              <a:rPr lang="en-US">
                <a:solidFill>
                  <a:srgbClr val="FFFFFF"/>
                </a:solidFill>
              </a:rPr>
              <a:t>President – Jeanette Nunnery</a:t>
            </a:r>
          </a:p>
          <a:p>
            <a:r>
              <a:rPr lang="en-US">
                <a:solidFill>
                  <a:srgbClr val="FFFFFF"/>
                </a:solidFill>
              </a:rPr>
              <a:t>Past President – Kathy Frederick </a:t>
            </a:r>
          </a:p>
          <a:p>
            <a:r>
              <a:rPr lang="en-US">
                <a:solidFill>
                  <a:srgbClr val="FFFFFF"/>
                </a:solidFill>
              </a:rPr>
              <a:t>Vice President – Jimmie Griffith</a:t>
            </a:r>
          </a:p>
          <a:p>
            <a:r>
              <a:rPr lang="en-US">
                <a:solidFill>
                  <a:srgbClr val="FFFFFF"/>
                </a:solidFill>
              </a:rPr>
              <a:t>Treasurer – Sherry Irsik</a:t>
            </a:r>
          </a:p>
          <a:p>
            <a:r>
              <a:rPr lang="en-US">
                <a:solidFill>
                  <a:srgbClr val="FFFFFF"/>
                </a:solidFill>
              </a:rPr>
              <a:t>Secretary – Lynda Civils</a:t>
            </a:r>
          </a:p>
          <a:p>
            <a:r>
              <a:rPr lang="en-US">
                <a:solidFill>
                  <a:srgbClr val="FFFFFF"/>
                </a:solidFill>
              </a:rPr>
              <a:t>Directors at Large – Joy Morrow and James Carter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85F9-9261-1E42-8F6E-F7DA9307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4" y="742752"/>
            <a:ext cx="11490037" cy="970450"/>
          </a:xfrm>
        </p:spPr>
        <p:txBody>
          <a:bodyPr/>
          <a:lstStyle/>
          <a:p>
            <a:r>
              <a:rPr lang="en-US" sz="2800"/>
              <a:t>MONTHLY CHANGE IN NON-FARM EMPLOYMENT, AS A PERCENT OF FEBRUARY TOTAL EMPLOYMENT, US, NC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23D729-A2B2-2942-9946-CD1283BC1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21621"/>
              </p:ext>
            </p:extLst>
          </p:nvPr>
        </p:nvGraphicFramePr>
        <p:xfrm>
          <a:off x="819150" y="1927274"/>
          <a:ext cx="10553700" cy="474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877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EC39-9E9B-C140-84FD-519ACCF6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32" y="744050"/>
            <a:ext cx="6302087" cy="970450"/>
          </a:xfrm>
        </p:spPr>
        <p:txBody>
          <a:bodyPr>
            <a:normAutofit/>
          </a:bodyPr>
          <a:lstStyle/>
          <a:p>
            <a:r>
              <a:rPr lang="en-US" sz="3200"/>
              <a:t>UNEMPLOYMENT RATES, US, NC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3E9EF0-4501-7243-ABC6-89F9DBC11F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62952"/>
              </p:ext>
            </p:extLst>
          </p:nvPr>
        </p:nvGraphicFramePr>
        <p:xfrm>
          <a:off x="819150" y="1714500"/>
          <a:ext cx="105537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16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0CAF-4C16-4244-96DD-6D0A630E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69" y="793682"/>
            <a:ext cx="9577475" cy="1145956"/>
          </a:xfrm>
        </p:spPr>
        <p:txBody>
          <a:bodyPr>
            <a:normAutofit/>
          </a:bodyPr>
          <a:lstStyle/>
          <a:p>
            <a:r>
              <a:rPr lang="en-US" sz="3200"/>
              <a:t>TRENDS IN NC LABOR FORCE PARTICIPATION RATE (%)</a:t>
            </a:r>
            <a:br>
              <a:rPr lang="en-US" sz="3200"/>
            </a:br>
            <a:endParaRPr lang="en-US" sz="32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33109A-90D8-0747-8CF5-959DA82DC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059474"/>
              </p:ext>
            </p:extLst>
          </p:nvPr>
        </p:nvGraphicFramePr>
        <p:xfrm>
          <a:off x="819150" y="2222500"/>
          <a:ext cx="10553700" cy="363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834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9BB4-D68F-3B48-BE18-FBDB1EA2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2" y="873496"/>
            <a:ext cx="12089081" cy="881414"/>
          </a:xfrm>
        </p:spPr>
        <p:txBody>
          <a:bodyPr>
            <a:normAutofit fontScale="90000"/>
          </a:bodyPr>
          <a:lstStyle/>
          <a:p>
            <a:r>
              <a:rPr lang="en-US" sz="2800"/>
              <a:t>ECONOMIC SECTOR DIFFERENCES: EMPLOYMENT AS PERCENT OF FEBRUARY 2020 EMPLOYMENT (NORTH CAROLINA)</a:t>
            </a:r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8547-AA0E-BD4C-A8F4-9C34793F4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149" y="1754910"/>
            <a:ext cx="7238670" cy="4784435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u="sng"/>
              <a:t>Sector</a:t>
            </a:r>
            <a:r>
              <a:rPr lang="en-US" sz="2400"/>
              <a:t>                    	 </a:t>
            </a:r>
            <a:r>
              <a:rPr lang="en-US" sz="2400" u="sng"/>
              <a:t>May 2020</a:t>
            </a:r>
            <a:r>
              <a:rPr lang="en-US" sz="2400"/>
              <a:t>                   </a:t>
            </a:r>
            <a:r>
              <a:rPr lang="en-US" sz="2400" u="sng"/>
              <a:t>May 2021</a:t>
            </a:r>
            <a:r>
              <a:rPr lang="en-US" sz="2400"/>
              <a:t>  </a:t>
            </a:r>
            <a:endParaRPr lang="en-US" sz="2000" u="sng"/>
          </a:p>
          <a:p>
            <a:pPr marL="0" indent="0">
              <a:buNone/>
            </a:pPr>
            <a:r>
              <a:rPr lang="en-US" sz="2000"/>
              <a:t>All                                 	88%                                    96%</a:t>
            </a:r>
          </a:p>
          <a:p>
            <a:pPr marL="0" indent="0">
              <a:buNone/>
            </a:pPr>
            <a:r>
              <a:rPr lang="en-US" sz="2000"/>
              <a:t>Construction                  	95%                                    100%</a:t>
            </a:r>
          </a:p>
          <a:p>
            <a:pPr marL="0" indent="0">
              <a:buNone/>
            </a:pPr>
            <a:r>
              <a:rPr lang="en-US" sz="2000"/>
              <a:t>Manufacturing               	90%                                    97%</a:t>
            </a:r>
          </a:p>
          <a:p>
            <a:pPr marL="0" indent="0">
              <a:buNone/>
            </a:pPr>
            <a:r>
              <a:rPr lang="en-US" sz="2000"/>
              <a:t>Retail Trade                    	88%                                    100%</a:t>
            </a:r>
          </a:p>
          <a:p>
            <a:pPr marL="0" indent="0">
              <a:buNone/>
            </a:pPr>
            <a:r>
              <a:rPr lang="en-US" sz="2000"/>
              <a:t>Information                    	95%                                    101%</a:t>
            </a:r>
          </a:p>
          <a:p>
            <a:pPr marL="0" indent="0">
              <a:buNone/>
            </a:pPr>
            <a:r>
              <a:rPr lang="en-US" sz="2000"/>
              <a:t>Financial Services        	97%                                    100%</a:t>
            </a:r>
          </a:p>
          <a:p>
            <a:pPr marL="0" indent="0">
              <a:buNone/>
            </a:pPr>
            <a:r>
              <a:rPr lang="en-US" sz="2000"/>
              <a:t>Professional Services   	91%                                    100%</a:t>
            </a:r>
          </a:p>
          <a:p>
            <a:pPr marL="0" indent="0">
              <a:buNone/>
            </a:pPr>
            <a:r>
              <a:rPr lang="en-US" sz="2000"/>
              <a:t>Education/Health         	90%                                     95%</a:t>
            </a:r>
            <a:endParaRPr lang="en-US" sz="2400"/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Leisure/Hospitality      	55%                                     85%</a:t>
            </a:r>
            <a:endParaRPr lang="en-US" sz="24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Other Services             	74%                                     93%</a:t>
            </a:r>
            <a:endParaRPr lang="en-US" sz="24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/>
              <a:t>Government                  	97%                                     94%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29378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1361-1B65-7349-B40C-C3FBEEF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80" y="862824"/>
            <a:ext cx="11483439" cy="970450"/>
          </a:xfrm>
        </p:spPr>
        <p:txBody>
          <a:bodyPr>
            <a:normAutofit/>
          </a:bodyPr>
          <a:lstStyle/>
          <a:p>
            <a:r>
              <a:rPr lang="en-US" sz="3200"/>
              <a:t> IRONY: SOME FIRMS HAVING TROUBLE HIRING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EBD6-8B3E-144B-8D07-5E444376D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03" y="1678901"/>
            <a:ext cx="10563652" cy="3244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 POSSIBLE REASONS: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FORMER EMPLOYEES FOUND OTHER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UNEMPLOYMENT COMPENSATION IS HIGHER THAN SALARY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ENGAGED IN CHILD CARE</a:t>
            </a:r>
          </a:p>
        </p:txBody>
      </p:sp>
    </p:spTree>
    <p:extLst>
      <p:ext uri="{BB962C8B-B14F-4D97-AF65-F5344CB8AC3E}">
        <p14:creationId xmlns:p14="http://schemas.microsoft.com/office/powerpoint/2010/main" val="297609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B2EC-A271-0942-90EA-5662CF42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2" y="765608"/>
            <a:ext cx="9294420" cy="1332646"/>
          </a:xfrm>
        </p:spPr>
        <p:txBody>
          <a:bodyPr/>
          <a:lstStyle/>
          <a:p>
            <a:r>
              <a:rPr lang="en-US" sz="3200"/>
              <a:t>THE FEDERAL RESPONSE: $6 TRILLION IN SPENDING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6FBB3-9263-1440-83C5-32B062A5E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233" y="2133058"/>
            <a:ext cx="3771981" cy="4045059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ALL BORROWED</a:t>
            </a:r>
          </a:p>
          <a:p>
            <a:endParaRPr lang="en-US" sz="2400"/>
          </a:p>
          <a:p>
            <a:r>
              <a:rPr lang="en-US" sz="2400"/>
              <a:t>$81 BILLION TO NC</a:t>
            </a:r>
          </a:p>
          <a:p>
            <a:endParaRPr lang="en-US" sz="2400"/>
          </a:p>
          <a:p>
            <a:r>
              <a:rPr lang="en-US" sz="2400"/>
              <a:t>FUTURE ECONOMIC GROWTH WILL BE LOWER</a:t>
            </a:r>
          </a:p>
          <a:p>
            <a:endParaRPr lang="en-US" sz="2400"/>
          </a:p>
          <a:p>
            <a:r>
              <a:rPr lang="en-US" sz="2400"/>
              <a:t>BUT ALTERNATIVE: LOSE BIG PART OF ECONOMY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11ABF-1354-B949-A83F-B909FC24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679" y="2817716"/>
            <a:ext cx="6075589" cy="570201"/>
          </a:xfrm>
          <a:solidFill>
            <a:schemeClr val="tx2">
              <a:lumMod val="25000"/>
              <a:lumOff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    </a:t>
            </a:r>
            <a:r>
              <a:rPr lang="en-US" sz="2800"/>
              <a:t>TODAY                                         FUTURE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6A92FA-CEB0-4051-90A4-DAC3982B7B08}"/>
              </a:ext>
            </a:extLst>
          </p:cNvPr>
          <p:cNvCxnSpPr>
            <a:cxnSpLocks/>
          </p:cNvCxnSpPr>
          <p:nvPr/>
        </p:nvCxnSpPr>
        <p:spPr>
          <a:xfrm flipH="1">
            <a:off x="7092291" y="3058886"/>
            <a:ext cx="300445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39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53984-542B-F549-9C89-C4DDE8E3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25" y="809045"/>
            <a:ext cx="6464822" cy="973574"/>
          </a:xfrm>
        </p:spPr>
        <p:txBody>
          <a:bodyPr/>
          <a:lstStyle/>
          <a:p>
            <a:r>
              <a:rPr lang="en-US"/>
              <a:t>LONG-RUN WORRIES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DF4F-9D8A-154B-8546-DB32D494F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14" y="2850937"/>
            <a:ext cx="10163322" cy="292612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STOCK MARKET OVER-VALUED?</a:t>
            </a:r>
          </a:p>
          <a:p>
            <a:pPr marL="0" indent="0">
              <a:buNone/>
            </a:pPr>
            <a:r>
              <a:rPr lang="en-US" sz="2400"/>
              <a:t>HIGHER INFLATION AND INTEREST RATES COMING?</a:t>
            </a:r>
          </a:p>
          <a:p>
            <a:pPr marL="0" indent="0">
              <a:buNone/>
            </a:pPr>
            <a:r>
              <a:rPr lang="en-US" sz="2400"/>
              <a:t>LOWER-VALUED DOLLAR?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TEST OF “MODERN MONETARY THEORY”?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3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C6EE1-15A4-794F-B040-A3C73CBA8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0" y="711199"/>
            <a:ext cx="12009099" cy="133451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AT SAME TIME, THERE ARE PERMANENT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BUSINESS IMPACTS FROM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8C6B1-C4A6-244A-A87A-668B62FF7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584" y="3432835"/>
            <a:ext cx="10146964" cy="25575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/>
              <a:t>ACCELERATION OF ON-GOING TECHNOLOGICAL UNEMPLOYMENT</a:t>
            </a:r>
            <a:endParaRPr lang="en-US"/>
          </a:p>
          <a:p>
            <a:pPr marL="0" indent="0">
              <a:buNone/>
            </a:pPr>
            <a:endParaRPr lang="en-US" sz="3800"/>
          </a:p>
          <a:p>
            <a:r>
              <a:rPr lang="en-US" sz="3800"/>
              <a:t>BUSINESSES WILL SEE A NEW LIABILITY FROM USING HUMAN WORKERS</a:t>
            </a:r>
            <a:r>
              <a:rPr lang="en-US" sz="240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D08F-7315-DC4D-BCD0-084E60C6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06F-7FCC-44DD-A2C7-565F7B9D2A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3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250F4-A511-404C-A2A8-7E449A79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64" y="763978"/>
            <a:ext cx="10426535" cy="93551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AS A RESULT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6F439-D7E3-1641-A8B5-D162730C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940" y="2544700"/>
            <a:ext cx="6548582" cy="2789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/>
              <a:t>WE ARE LIKELY FACING A MAJOR</a:t>
            </a:r>
            <a:endParaRPr lang="en-US"/>
          </a:p>
          <a:p>
            <a:pPr marL="0" indent="0" algn="ctr">
              <a:buNone/>
            </a:pPr>
            <a:r>
              <a:rPr lang="en-US" sz="2400"/>
              <a:t>NEED FOR </a:t>
            </a:r>
            <a:r>
              <a:rPr lang="en-US" sz="2400">
                <a:solidFill>
                  <a:schemeClr val="accent2"/>
                </a:solidFill>
              </a:rPr>
              <a:t>WORKER RE-TRAINING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>
                    <a:lumMod val="95000"/>
                  </a:schemeClr>
                </a:solidFill>
              </a:rPr>
              <a:t>* FOCUSED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>
                    <a:lumMod val="95000"/>
                  </a:schemeClr>
                </a:solidFill>
              </a:rPr>
              <a:t>* FAST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>
                    <a:lumMod val="95000"/>
                  </a:schemeClr>
                </a:solidFill>
              </a:rPr>
              <a:t>*FLEXIBLE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6493-486D-6D43-AE4F-8F22B8E3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06F-7FCC-44DD-A2C7-565F7B9D2A8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0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7D19-FD7A-634D-AD18-C25E690D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63" y="765260"/>
            <a:ext cx="10571998" cy="141763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METHODS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0F83-6001-E049-BEA6-04DAF4B3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14" y="2024771"/>
            <a:ext cx="8931564" cy="4398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APPRENTICESHIPS</a:t>
            </a:r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ON-THE-JOB TRAINING SKILL AND TASK TRAINING</a:t>
            </a:r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>
                <a:solidFill>
                  <a:schemeClr val="accent2"/>
                </a:solidFill>
              </a:rPr>
              <a:t>COMMUNITY COLLEGES </a:t>
            </a:r>
            <a:r>
              <a:rPr lang="en-US" sz="2400"/>
              <a:t>WILL BE MAJOR LEADERS IN THESE EFFORTS</a:t>
            </a:r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r>
              <a:rPr lang="en-US" sz="2400"/>
              <a:t>PUBLIC/PRIVATE PARTNERSHIPS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3C352-E11D-C245-8FD2-6B1C507F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06F-7FCC-44DD-A2C7-565F7B9D2A8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0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0FA7-C56E-44FE-9352-EFE308AC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95" y="740283"/>
            <a:ext cx="4535407" cy="2508257"/>
          </a:xfrm>
        </p:spPr>
        <p:txBody>
          <a:bodyPr>
            <a:normAutofit fontScale="90000"/>
          </a:bodyPr>
          <a:lstStyle/>
          <a:p>
            <a:r>
              <a:rPr lang="en-US"/>
              <a:t>Summer Mini-Conference </a:t>
            </a:r>
            <a:br>
              <a:rPr lang="en-US"/>
            </a:br>
            <a:r>
              <a:rPr lang="en-US"/>
              <a:t>Agenda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E137D0C2-561E-46C0-BB78-6E408D556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684394"/>
              </p:ext>
            </p:extLst>
          </p:nvPr>
        </p:nvGraphicFramePr>
        <p:xfrm>
          <a:off x="4562475" y="740282"/>
          <a:ext cx="7467600" cy="592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041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84" y="689552"/>
            <a:ext cx="11625942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DESIRABLE SKILLS IN TODAY’S ECONOMY</a:t>
            </a:r>
            <a:br>
              <a:rPr lang="en-US" b="1">
                <a:solidFill>
                  <a:schemeClr val="tx1"/>
                </a:solidFill>
              </a:rPr>
            </a:b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6057" y="2404052"/>
            <a:ext cx="5979885" cy="36853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  <a:p>
            <a:pPr marL="0" indent="0" algn="ctr">
              <a:buNone/>
            </a:pPr>
            <a:r>
              <a:rPr lang="en-US" sz="4000"/>
              <a:t>DATA ANALYSIS</a:t>
            </a:r>
          </a:p>
          <a:p>
            <a:pPr marL="0" indent="0" algn="ctr">
              <a:buNone/>
            </a:pPr>
            <a:endParaRPr lang="en-US" sz="4000"/>
          </a:p>
          <a:p>
            <a:pPr marL="0" indent="0" algn="ctr">
              <a:buNone/>
            </a:pPr>
            <a:r>
              <a:rPr lang="en-US" sz="4000"/>
              <a:t>PROBLEM-SOLVING</a:t>
            </a:r>
          </a:p>
          <a:p>
            <a:pPr marL="0" indent="0" algn="ctr">
              <a:buNone/>
            </a:pPr>
            <a:endParaRPr lang="en-US" sz="4000"/>
          </a:p>
          <a:p>
            <a:pPr marL="0" indent="0" algn="ctr">
              <a:buNone/>
            </a:pPr>
            <a:r>
              <a:rPr lang="en-US" sz="4000"/>
              <a:t>COMMUNICATION SKILLS</a:t>
            </a:r>
          </a:p>
          <a:p>
            <a:pPr marL="0" indent="0" algn="ctr">
              <a:buNone/>
            </a:pPr>
            <a:r>
              <a:rPr lang="en-US"/>
              <a:t> </a:t>
            </a:r>
          </a:p>
          <a:p>
            <a:pPr marL="0" indent="0" algn="ctr">
              <a:buNone/>
            </a:pP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06F-7FCC-44DD-A2C7-565F7B9D2A8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9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EAB7-F5DA-BC4F-A1F5-C2997874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0" y="660700"/>
            <a:ext cx="11222180" cy="105612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SECTORS WITH RAPID JOB GROWTH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B943B-C3E5-C14C-9246-8741CF57F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113808"/>
            <a:ext cx="7259130" cy="4524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TECHNOLOGY – CLOUD COMPUTING</a:t>
            </a:r>
            <a:endParaRPr lang="en-US"/>
          </a:p>
          <a:p>
            <a:pPr marL="617220" lvl="1">
              <a:buFont typeface="Arial" panose="020B0604020202020204" pitchFamily="34" charset="0"/>
              <a:buChar char="•"/>
            </a:pPr>
            <a:r>
              <a:rPr lang="en-US" sz="2200"/>
              <a:t>ROBOTICS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LOGISTICS – DATA MANAGEMENT &amp; ANALYSIS</a:t>
            </a:r>
          </a:p>
          <a:p>
            <a:pPr marL="617220" lvl="1">
              <a:buFont typeface="Arial" panose="020B0604020202020204" pitchFamily="34" charset="0"/>
              <a:buChar char="•"/>
            </a:pPr>
            <a:r>
              <a:rPr lang="en-US" sz="2200"/>
              <a:t>PRODUCT MOVEMENT &amp; DELIVERY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HEALTH CARE – CARE, TESTING,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ENERGY – RENEWABLE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MARKETING – NEW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PRODUCT DEVELOPMENT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EB420-1920-2F4E-A2E0-119B3052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06F-7FCC-44DD-A2C7-565F7B9D2A8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48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1B61F-4505-A347-BB27-1D07EFAE0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688" y="2464859"/>
            <a:ext cx="10954121" cy="1175300"/>
          </a:xfrm>
        </p:spPr>
        <p:txBody>
          <a:bodyPr/>
          <a:lstStyle/>
          <a:p>
            <a:r>
              <a:rPr lang="en-US" sz="4000"/>
              <a:t>    BIG CHANGES IMPACTING JOB TRAINING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FC45-5501-194D-84AE-630F8AD8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738263"/>
            <a:ext cx="6529476" cy="887337"/>
          </a:xfrm>
        </p:spPr>
        <p:txBody>
          <a:bodyPr/>
          <a:lstStyle/>
          <a:p>
            <a:r>
              <a:rPr lang="en-US" sz="3200"/>
              <a:t>BIG IMPLICATIONS FOR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A25A4-2593-C848-983E-D1AC2BD4C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926" y="2384564"/>
            <a:ext cx="4508252" cy="2625298"/>
          </a:xfrm>
        </p:spPr>
        <p:txBody>
          <a:bodyPr>
            <a:normAutofit/>
          </a:bodyPr>
          <a:lstStyle/>
          <a:p>
            <a:r>
              <a:rPr lang="en-US" sz="2400"/>
              <a:t>SOME LEVEL OF DISTANCE LEARNING IS HERE TO STAY AT ALL LEVELS OF EDUCATION</a:t>
            </a:r>
          </a:p>
          <a:p>
            <a:endParaRPr lang="en-US" sz="2400"/>
          </a:p>
          <a:p>
            <a:r>
              <a:rPr lang="en-US" sz="2400"/>
              <a:t>SHOULD GET BETTER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EFA7D-61DF-AF4E-9424-E5ACAA94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640" y="2517913"/>
            <a:ext cx="3020346" cy="181465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/>
              <a:t>EDUCATION </a:t>
            </a:r>
          </a:p>
          <a:p>
            <a:pPr algn="ctr"/>
            <a:r>
              <a:rPr lang="en-US" sz="4000"/>
              <a:t>RE-MADE</a:t>
            </a:r>
          </a:p>
        </p:txBody>
      </p:sp>
    </p:spTree>
    <p:extLst>
      <p:ext uri="{BB962C8B-B14F-4D97-AF65-F5344CB8AC3E}">
        <p14:creationId xmlns:p14="http://schemas.microsoft.com/office/powerpoint/2010/main" val="332396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F810-B653-7345-8E47-47A159C8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761099"/>
            <a:ext cx="5020948" cy="767265"/>
          </a:xfrm>
        </p:spPr>
        <p:txBody>
          <a:bodyPr/>
          <a:lstStyle/>
          <a:p>
            <a:r>
              <a:rPr lang="en-US" sz="3200"/>
              <a:t>TELE-WORKING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2394E-5175-AE44-931B-D8FA03B86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176" y="1714828"/>
            <a:ext cx="5716566" cy="36003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i="0"/>
              <a:t>8% PRE-VIRUS</a:t>
            </a:r>
          </a:p>
          <a:p>
            <a:endParaRPr lang="en-US" i="0"/>
          </a:p>
          <a:p>
            <a:r>
              <a:rPr lang="en-US" i="0"/>
              <a:t>40% AT PANDEMIC PEAK</a:t>
            </a:r>
          </a:p>
          <a:p>
            <a:endParaRPr lang="en-US" i="0"/>
          </a:p>
          <a:p>
            <a:r>
              <a:rPr lang="en-US" i="0"/>
              <a:t>20% - 30% LONG-RUN LEVEL</a:t>
            </a:r>
          </a:p>
          <a:p>
            <a:endParaRPr lang="en-US" i="0"/>
          </a:p>
          <a:p>
            <a:r>
              <a:rPr lang="en-US" i="0"/>
              <a:t>WATCH HOW INTERNET IS PROVIDED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A8EAF-69BA-1944-AC02-F4A068FA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979" y="2937021"/>
            <a:ext cx="4877020" cy="158216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/>
              <a:t>WORK – HOME</a:t>
            </a:r>
            <a:endParaRPr lang="en-US"/>
          </a:p>
          <a:p>
            <a:pPr algn="ctr"/>
            <a:r>
              <a:rPr lang="en-US" sz="4000"/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302937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84FB-0508-0945-A8CC-CF249C5C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07" y="645899"/>
            <a:ext cx="11332385" cy="2270641"/>
          </a:xfrm>
        </p:spPr>
        <p:txBody>
          <a:bodyPr/>
          <a:lstStyle/>
          <a:p>
            <a:r>
              <a:rPr lang="en-US"/>
              <a:t>DRONE DELIVERY OF PRODUCTS; INTERNET DELIVERY OF SERVICES </a:t>
            </a: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44E02-669C-6F46-AF55-EA11A97AA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824" y="2844974"/>
            <a:ext cx="5018272" cy="16043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AVOIDS FACE TO FACE CONTACT</a:t>
            </a:r>
          </a:p>
          <a:p>
            <a:endParaRPr lang="en-US"/>
          </a:p>
          <a:p>
            <a:r>
              <a:rPr lang="en-US"/>
              <a:t>NEXT: 4D HOME MANUFACTURING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7E1B6-9608-FD4E-9B3E-F18A4DF9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3056" y="2913213"/>
            <a:ext cx="6252633" cy="1456603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            </a:t>
            </a:r>
            <a:r>
              <a:rPr lang="en-US" sz="4000"/>
              <a:t>IMPLICATIONS FOR</a:t>
            </a:r>
          </a:p>
          <a:p>
            <a:pPr marL="0" indent="0">
              <a:buNone/>
            </a:pPr>
            <a:r>
              <a:rPr lang="en-US" sz="4000"/>
              <a:t>   CONTROL OF THE SKIES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44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75DA-2086-4F4A-8170-798A1E0D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78" y="655135"/>
            <a:ext cx="11082369" cy="2270641"/>
          </a:xfrm>
        </p:spPr>
        <p:txBody>
          <a:bodyPr/>
          <a:lstStyle/>
          <a:p>
            <a:r>
              <a:rPr lang="en-US"/>
              <a:t>RECONSIDERATION OF RESIDENTIAL LOCATION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F32F7-FD81-4646-861F-589D10E1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6822" y="2169180"/>
            <a:ext cx="3547533" cy="4515198"/>
          </a:xfrm>
        </p:spPr>
        <p:txBody>
          <a:bodyPr>
            <a:normAutofit/>
          </a:bodyPr>
          <a:lstStyle/>
          <a:p>
            <a:r>
              <a:rPr lang="en-US" sz="2000"/>
              <a:t>“DISTANCE IS DEAD”</a:t>
            </a:r>
          </a:p>
          <a:p>
            <a:endParaRPr lang="en-US" sz="2000"/>
          </a:p>
          <a:p>
            <a:r>
              <a:rPr lang="en-US" sz="2000"/>
              <a:t>PROXIMITY TO WORK, SCHOOLS, SHOPPING NO LONGER NEEDED</a:t>
            </a:r>
          </a:p>
          <a:p>
            <a:endParaRPr lang="en-US" sz="2000"/>
          </a:p>
          <a:p>
            <a:r>
              <a:rPr lang="en-US" sz="2000"/>
              <a:t>“NEW FARM LIFESTYLE” ON CHEAPER LAND</a:t>
            </a:r>
          </a:p>
          <a:p>
            <a:endParaRPr lang="en-US" sz="2000"/>
          </a:p>
          <a:p>
            <a:r>
              <a:rPr lang="en-US" sz="2000"/>
              <a:t>INTERNET FROM THE SKY?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BC354-7A02-2844-8401-B7B7DDB36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737" y="2925776"/>
            <a:ext cx="5020948" cy="800391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/>
              <a:t>WHERE IS HOME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C5139-24F5-0C42-B9A4-7749C516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3" y="761224"/>
            <a:ext cx="11827823" cy="970450"/>
          </a:xfrm>
        </p:spPr>
        <p:txBody>
          <a:bodyPr/>
          <a:lstStyle/>
          <a:p>
            <a:r>
              <a:rPr lang="en-US" sz="3200"/>
              <a:t>IMPLICATIONS FOR NORTH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C7FB-0ECA-4144-9F69-B32568D7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24" y="1548032"/>
            <a:ext cx="9903812" cy="41785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 sz="2000" b="1"/>
              <a:t>CONTINUED GROWTH –PERHAPS ACCELERATED – AFTER THE PANDEMIC</a:t>
            </a:r>
            <a:endParaRPr lang="en-US"/>
          </a:p>
          <a:p>
            <a:pPr marL="342900" indent="-342900">
              <a:buChar char="•"/>
            </a:pPr>
            <a:endParaRPr lang="en-US" sz="2000" b="1"/>
          </a:p>
          <a:p>
            <a:pPr marL="342900" indent="-342900">
              <a:buChar char="•"/>
            </a:pPr>
            <a:r>
              <a:rPr lang="en-US" sz="2000" b="1"/>
              <a:t>NORTH CAROLINA CONSIDERED A “SAFE STATE”</a:t>
            </a:r>
          </a:p>
          <a:p>
            <a:pPr marL="342900" indent="-342900">
              <a:buChar char="•"/>
            </a:pPr>
            <a:endParaRPr lang="en-US" sz="2000" b="1"/>
          </a:p>
          <a:p>
            <a:pPr marL="342900" indent="-342900">
              <a:buChar char="•"/>
            </a:pPr>
            <a:r>
              <a:rPr lang="en-US" sz="2000" b="1"/>
              <a:t>LOOK FOR SUBURBS TO HAVE FASTEST GROWTH</a:t>
            </a:r>
          </a:p>
          <a:p>
            <a:pPr marL="342900" indent="-342900">
              <a:buChar char="•"/>
            </a:pPr>
            <a:endParaRPr lang="en-US" sz="2000" b="1"/>
          </a:p>
          <a:p>
            <a:pPr marL="342900" indent="-342900">
              <a:buChar char="•"/>
            </a:pPr>
            <a:r>
              <a:rPr lang="en-US" sz="2000" b="1"/>
              <a:t>NEXT GAME-CHANGER – UNIVERSALLY AVAILABLE </a:t>
            </a:r>
            <a:r>
              <a:rPr lang="en-US" b="1"/>
              <a:t>HIGH-SPEED </a:t>
            </a:r>
            <a:r>
              <a:rPr lang="en-US" sz="2000" b="1"/>
              <a:t>INTERNET – </a:t>
            </a:r>
            <a:r>
              <a:rPr lang="en-US" b="1"/>
              <a:t>COULD </a:t>
            </a:r>
          </a:p>
          <a:p>
            <a:pPr marL="617220" lvl="1">
              <a:buChar char="•"/>
            </a:pPr>
            <a:r>
              <a:rPr lang="en-US" b="1"/>
              <a:t>INCREASE RURAL GROWTH</a:t>
            </a:r>
            <a:endParaRPr lang="en-US"/>
          </a:p>
          <a:p>
            <a:endParaRPr lang="en-US" sz="2000" b="1"/>
          </a:p>
          <a:p>
            <a:pPr marL="342900" indent="-342900">
              <a:buChar char="•"/>
            </a:pPr>
            <a:r>
              <a:rPr lang="en-US" sz="2000" b="1"/>
              <a:t>INFRASTRUCTURE BILL – CONTENTS?  PAYMENT?   NEW FEES?   MILEAGE FEE?</a:t>
            </a:r>
          </a:p>
        </p:txBody>
      </p:sp>
    </p:spTree>
    <p:extLst>
      <p:ext uri="{BB962C8B-B14F-4D97-AF65-F5344CB8AC3E}">
        <p14:creationId xmlns:p14="http://schemas.microsoft.com/office/powerpoint/2010/main" val="1698742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362E-BC92-3841-87C1-3066E2F7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4" y="855227"/>
            <a:ext cx="6135080" cy="2017284"/>
          </a:xfrm>
        </p:spPr>
        <p:txBody>
          <a:bodyPr/>
          <a:lstStyle/>
          <a:p>
            <a:r>
              <a:rPr lang="en-US"/>
              <a:t>“REAL SOLUTONS” IS NOW AVAILABLE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780832-F7C2-9345-998A-051D4BBDB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2950" y="953008"/>
            <a:ext cx="4185393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82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34AF-8DD8-474D-A2CF-34CCCE06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1949519"/>
          </a:xfrm>
        </p:spPr>
        <p:txBody>
          <a:bodyPr/>
          <a:lstStyle/>
          <a:p>
            <a:r>
              <a:rPr lang="en-US"/>
              <a:t>…AND SO IS “DISUNIONIA”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263EE4-855F-E640-B42F-4A108E0A2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2950" y="978408"/>
            <a:ext cx="4892634" cy="47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91F00-2C84-47D9-BB59-0026081DB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2371" b="1"/>
          <a:stretch/>
        </p:blipFill>
        <p:spPr>
          <a:xfrm>
            <a:off x="838220" y="400060"/>
            <a:ext cx="10369657" cy="5838815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0631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61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6DCC-B1DA-450B-89C5-A65BFB0EB3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3137" y="574154"/>
            <a:ext cx="11166475" cy="1073150"/>
          </a:xfrm>
        </p:spPr>
        <p:txBody>
          <a:bodyPr>
            <a:normAutofit/>
          </a:bodyPr>
          <a:lstStyle/>
          <a:p>
            <a:r>
              <a:rPr lang="en-US" sz="4800"/>
              <a:t>NCWBLA Program Spotlight – Surry CC</a:t>
            </a:r>
          </a:p>
        </p:txBody>
      </p:sp>
      <p:pic>
        <p:nvPicPr>
          <p:cNvPr id="10" name="Picture 10">
            <a:hlinkClick r:id="" action="ppaction://media"/>
            <a:extLst>
              <a:ext uri="{FF2B5EF4-FFF2-40B4-BE49-F238E27FC236}">
                <a16:creationId xmlns:a16="http://schemas.microsoft.com/office/drawing/2014/main" id="{2E8259AC-F28A-45B4-8091-8B79C66EB4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4556" y="1463896"/>
            <a:ext cx="8862644" cy="493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29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7A8B3-0448-48E4-A982-6D5C100B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11547460" cy="4870457"/>
          </a:xfrm>
        </p:spPr>
        <p:txBody>
          <a:bodyPr>
            <a:normAutofit fontScale="90000"/>
          </a:bodyPr>
          <a:lstStyle/>
          <a:p>
            <a:r>
              <a:rPr lang="en-US" u="sng"/>
              <a:t>Session 1:</a:t>
            </a:r>
            <a:br>
              <a:rPr lang="en-US"/>
            </a:br>
            <a:r>
              <a:rPr lang="en-US"/>
              <a:t>College Central Network From a Community College Perspective</a:t>
            </a:r>
            <a:br>
              <a:rPr lang="en-US"/>
            </a:br>
            <a:br>
              <a:rPr lang="en-US"/>
            </a:br>
            <a:r>
              <a:rPr lang="en-US" sz="4400"/>
              <a:t>Presenter: James Carter</a:t>
            </a:r>
            <a:br>
              <a:rPr lang="en-US" sz="4400"/>
            </a:br>
            <a:r>
              <a:rPr lang="en-US" sz="4400"/>
              <a:t>WBL Coordinator at Alamance CC</a:t>
            </a:r>
            <a:br>
              <a:rPr lang="en-US" sz="44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40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1944-BD63-4DBA-BE2E-856FFCC7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Compliance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1BF7F-C670-40C7-9DF3-0FDB2C6E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Scan the QR Code below with your phone's camera or click on the link shared on the chat box</a:t>
            </a:r>
          </a:p>
          <a:p>
            <a:endParaRPr lang="en-US">
              <a:highlight>
                <a:srgbClr val="00FF00"/>
              </a:highlight>
            </a:endParaRPr>
          </a:p>
          <a:p>
            <a:endParaRPr lang="en-US">
              <a:highlight>
                <a:srgbClr val="00FF00"/>
              </a:highlight>
            </a:endParaRPr>
          </a:p>
          <a:p>
            <a:endParaRPr lang="en-US">
              <a:highlight>
                <a:srgbClr val="00FF00"/>
              </a:highlight>
            </a:endParaRPr>
          </a:p>
          <a:p>
            <a:endParaRPr lang="en-US">
              <a:highlight>
                <a:srgbClr val="00FF00"/>
              </a:highlight>
            </a:endParaRPr>
          </a:p>
          <a:p>
            <a:endParaRPr lang="en-US">
              <a:highlight>
                <a:srgbClr val="00FF00"/>
              </a:highlight>
            </a:endParaRPr>
          </a:p>
          <a:p>
            <a:endParaRPr lang="en-US">
              <a:highlight>
                <a:srgbClr val="00FF00"/>
              </a:highlight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 Select open to access the shared Google Doc, </a:t>
            </a:r>
            <a:r>
              <a:rPr lang="en-US">
                <a:ea typeface="+mn-lt"/>
                <a:cs typeface="+mn-lt"/>
              </a:rPr>
              <a:t>when prompted on screen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9C3DC-A9F9-4B76-93FC-5A530170DDD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5D44370-5291-4D23-843B-A0CEDB7D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5" y="4430204"/>
            <a:ext cx="3315059" cy="1850725"/>
          </a:xfrm>
          <a:prstGeom prst="rect">
            <a:avLst/>
          </a:prstGeom>
        </p:spPr>
      </p:pic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CD7C5595-2DE4-4D51-9238-6ADCE8B7A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86" y="1643196"/>
            <a:ext cx="3345976" cy="33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66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6C485208-6ECD-4430-8E01-CD40452F92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343402"/>
                  </p:ext>
                </p:extLst>
              </p:nvPr>
            </p:nvGraphicFramePr>
            <p:xfrm>
              <a:off x="2114550" y="828675"/>
              <a:ext cx="7620000" cy="5715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Object 1">
                <a:extLst>
                  <a:ext uri="{FF2B5EF4-FFF2-40B4-BE49-F238E27FC236}">
                    <a16:creationId xmlns:a16="http://schemas.microsoft.com/office/drawing/2014/main" id="{6C485208-6ECD-4430-8E01-CD40452F9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4550" y="828675"/>
                <a:ext cx="7620000" cy="57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921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A702-3C36-406F-95CE-BBCFCEB8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538555"/>
            <a:ext cx="10052050" cy="1120164"/>
          </a:xfrm>
        </p:spPr>
        <p:txBody>
          <a:bodyPr>
            <a:normAutofit/>
          </a:bodyPr>
          <a:lstStyle/>
          <a:p>
            <a:r>
              <a:rPr lang="en-US"/>
              <a:t>Membership Fee Structure​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4BCC6-3EFD-4762-9C00-79B9A3992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45" y="1547665"/>
            <a:ext cx="10575786" cy="1532419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sz="2300"/>
              <a:t>Per NCWBLA Constitution:​</a:t>
            </a:r>
          </a:p>
          <a:p>
            <a:pPr fontAlgn="base"/>
            <a:r>
              <a:rPr lang="en-US" sz="2300">
                <a:hlinkClick r:id="rId2"/>
              </a:rPr>
              <a:t>www.NCWBLA.org</a:t>
            </a:r>
            <a:r>
              <a:rPr lang="en-US" sz="2300"/>
              <a:t> → members page (login) →Available Documents → NCWBLA Constitution</a:t>
            </a:r>
          </a:p>
          <a:p>
            <a:pPr fontAlgn="base"/>
            <a:r>
              <a:rPr lang="en-US" sz="2300"/>
              <a:t>Article IV – Membership (p.4)​</a:t>
            </a:r>
          </a:p>
          <a:p>
            <a:pPr fontAlgn="base"/>
            <a:r>
              <a:rPr lang="en-US"/>
              <a:t>​</a:t>
            </a: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CDD690-E243-4158-9798-55B7C52D34CA}"/>
              </a:ext>
            </a:extLst>
          </p:cNvPr>
          <p:cNvGrpSpPr/>
          <p:nvPr/>
        </p:nvGrpSpPr>
        <p:grpSpPr>
          <a:xfrm>
            <a:off x="172244" y="2813384"/>
            <a:ext cx="11599862" cy="3650202"/>
            <a:chOff x="258763" y="2522843"/>
            <a:chExt cx="11599862" cy="3650202"/>
          </a:xfrm>
        </p:grpSpPr>
        <p:pic>
          <p:nvPicPr>
            <p:cNvPr id="8" name="Picture 4" descr="Text&#10;&#10;Description automatically generated">
              <a:extLst>
                <a:ext uri="{FF2B5EF4-FFF2-40B4-BE49-F238E27FC236}">
                  <a16:creationId xmlns:a16="http://schemas.microsoft.com/office/drawing/2014/main" id="{86FF379C-8B84-4A83-BDFA-00631C2D7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925" y="2522843"/>
              <a:ext cx="11442700" cy="1120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1F13EC7-FB30-4D99-9DAF-4DEF53C4D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3802805"/>
              <a:ext cx="10490200" cy="237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70C9CE32-3EE5-403F-BF63-EC351E4A51FB}"/>
                </a:ext>
              </a:extLst>
            </p:cNvPr>
            <p:cNvSpPr/>
            <p:nvPr/>
          </p:nvSpPr>
          <p:spPr>
            <a:xfrm>
              <a:off x="258763" y="4927600"/>
              <a:ext cx="10485437" cy="912812"/>
            </a:xfrm>
            <a:prstGeom prst="fram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112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C07A-021D-4B45-8E81-23A169D3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6" y="585146"/>
            <a:ext cx="12127506" cy="1739806"/>
          </a:xfrm>
        </p:spPr>
        <p:txBody>
          <a:bodyPr>
            <a:normAutofit/>
          </a:bodyPr>
          <a:lstStyle/>
          <a:p>
            <a:r>
              <a:rPr lang="en-US"/>
              <a:t>Membership Fee Structure Discussion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525B4AC-9192-4663-8BA7-1952436CB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176136"/>
              </p:ext>
            </p:extLst>
          </p:nvPr>
        </p:nvGraphicFramePr>
        <p:xfrm>
          <a:off x="-1404300" y="2409308"/>
          <a:ext cx="12230103" cy="328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43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F72F0-1DEB-4187-8809-3269884C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935582" cy="3136907"/>
          </a:xfrm>
        </p:spPr>
        <p:txBody>
          <a:bodyPr>
            <a:normAutofit fontScale="90000"/>
          </a:bodyPr>
          <a:lstStyle/>
          <a:p>
            <a:r>
              <a:rPr lang="en-US"/>
              <a:t>NCWBLA Tier Membership Proposal </a:t>
            </a:r>
            <a:r>
              <a:rPr lang="en-US" sz="4000"/>
              <a:t>(Motion to accept)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6FFD-1965-4840-8A19-862930181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607" y="1004068"/>
            <a:ext cx="5596298" cy="7394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Scan the QR Code below with your phone's camera ​or click on the link shared on the chat box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A6DF6-3825-48F7-9693-9BC072400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046" y="2321070"/>
            <a:ext cx="3626949" cy="366770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7C42186-30FB-4431-949A-F804F181B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91" y="4485622"/>
            <a:ext cx="3315059" cy="18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78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3E7E-58C9-4A1D-9FCE-071DED84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45" y="749808"/>
            <a:ext cx="5992732" cy="2451107"/>
          </a:xfrm>
        </p:spPr>
        <p:txBody>
          <a:bodyPr>
            <a:normAutofit fontScale="90000"/>
          </a:bodyPr>
          <a:lstStyle/>
          <a:p>
            <a:r>
              <a:rPr lang="en-US"/>
              <a:t>NCWBLA Fall Conference Survey</a:t>
            </a: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16825711-E8D5-48F7-8A5E-5146D7C6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1" y="1342180"/>
            <a:ext cx="3766782" cy="37869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11A98D7-D6A6-4003-BC13-B569B37A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5" y="4430204"/>
            <a:ext cx="3315059" cy="1850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8D51EF-F983-46E0-9FD5-BADC26642A4D}"/>
              </a:ext>
            </a:extLst>
          </p:cNvPr>
          <p:cNvSpPr txBox="1"/>
          <p:nvPr/>
        </p:nvSpPr>
        <p:spPr>
          <a:xfrm>
            <a:off x="6721108" y="371619"/>
            <a:ext cx="4608394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Scan the QR Code below with your phone's camera or click on the link shared on the chat box  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r>
              <a:rPr lang="en-US"/>
              <a:t>​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 Select open to access the shared Google Doc, when prompted on screen​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6D7EA-534D-438F-BE63-F43BF577D286}"/>
              </a:ext>
            </a:extLst>
          </p:cNvPr>
          <p:cNvSpPr txBox="1"/>
          <p:nvPr/>
        </p:nvSpPr>
        <p:spPr>
          <a:xfrm>
            <a:off x="447675" y="3095625"/>
            <a:ext cx="52006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highlight>
                  <a:srgbClr val="00FF00"/>
                </a:highlight>
              </a:rPr>
              <a:t>Save the date - November 3-5, 2021 (location TBD)</a:t>
            </a:r>
          </a:p>
        </p:txBody>
      </p:sp>
    </p:spTree>
    <p:extLst>
      <p:ext uri="{BB962C8B-B14F-4D97-AF65-F5344CB8AC3E}">
        <p14:creationId xmlns:p14="http://schemas.microsoft.com/office/powerpoint/2010/main" val="3069752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591F-9BAB-4A93-ADD6-E855CB2A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97458"/>
            <a:ext cx="5602207" cy="4870457"/>
          </a:xfrm>
        </p:spPr>
        <p:txBody>
          <a:bodyPr>
            <a:normAutofit/>
          </a:bodyPr>
          <a:lstStyle/>
          <a:p>
            <a:r>
              <a:rPr lang="en-US"/>
              <a:t>Award Nominations and Committee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A7C0-452B-4550-9959-17A105BD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793" y="997839"/>
            <a:ext cx="5604012" cy="4870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2021 NCWBLA Awards </a:t>
            </a:r>
            <a:r>
              <a:rPr lang="en-US" sz="1600" b="1" u="sng"/>
              <a:t>(</a:t>
            </a:r>
            <a:r>
              <a:rPr lang="en-US" sz="1600" b="1" u="sng">
                <a:hlinkClick r:id="rId2"/>
              </a:rPr>
              <a:t>www.NCWBLA.org</a:t>
            </a:r>
            <a:r>
              <a:rPr lang="en-US" sz="1600" b="1" u="sng"/>
              <a:t>)</a:t>
            </a:r>
          </a:p>
          <a:p>
            <a:pPr marL="342900" indent="-342900">
              <a:buChar char="•"/>
            </a:pPr>
            <a:r>
              <a:rPr lang="en-US" b="1" i="1"/>
              <a:t>The Outstanding Employer Award</a:t>
            </a:r>
          </a:p>
          <a:p>
            <a:pPr marL="342900" indent="-342900">
              <a:buChar char="•"/>
            </a:pPr>
            <a:r>
              <a:rPr lang="en-US" b="1" i="1"/>
              <a:t>The William D. Weston Awards</a:t>
            </a:r>
          </a:p>
          <a:p>
            <a:pPr marL="617220" lvl="1" indent="-342900">
              <a:buChar char="•"/>
            </a:pPr>
            <a:r>
              <a:rPr lang="en-US" b="1"/>
              <a:t>Outstanding WBL Student of the Year</a:t>
            </a:r>
            <a:endParaRPr lang="en-US"/>
          </a:p>
          <a:p>
            <a:pPr marL="342900" indent="-342900">
              <a:buChar char="•"/>
            </a:pPr>
            <a:r>
              <a:rPr lang="en-US" b="1" i="1"/>
              <a:t>The Jon A. Young Award</a:t>
            </a:r>
          </a:p>
          <a:p>
            <a:pPr marL="617220" lvl="1" indent="-342900">
              <a:buChar char="•"/>
            </a:pPr>
            <a:r>
              <a:rPr lang="en-US" b="1"/>
              <a:t>Outstanding NCWBLA Member of the Year</a:t>
            </a:r>
            <a:endParaRPr lang="en-US"/>
          </a:p>
          <a:p>
            <a:pPr lvl="1" indent="0">
              <a:buNone/>
            </a:pPr>
            <a:r>
              <a:rPr lang="en-US" b="1" u="sng">
                <a:highlight>
                  <a:srgbClr val="00FF00"/>
                </a:highlight>
              </a:rPr>
              <a:t>Deadline Friday, October 8</a:t>
            </a:r>
            <a:r>
              <a:rPr lang="en-US" b="1" u="sng" baseline="30000">
                <a:highlight>
                  <a:srgbClr val="00FF00"/>
                </a:highlight>
              </a:rPr>
              <a:t>th</a:t>
            </a:r>
            <a:r>
              <a:rPr lang="en-US" b="1" u="sng">
                <a:highlight>
                  <a:srgbClr val="00FF00"/>
                </a:highlight>
              </a:rPr>
              <a:t> </a:t>
            </a:r>
          </a:p>
          <a:p>
            <a:pPr lvl="1" indent="0">
              <a:buNone/>
            </a:pPr>
            <a:r>
              <a:rPr lang="en-US" b="1"/>
              <a:t>Email: ksfrederick1@waketech.edu</a:t>
            </a:r>
          </a:p>
          <a:p>
            <a:pPr lvl="1" indent="0">
              <a:buNone/>
            </a:pPr>
            <a:endParaRPr lang="en-US" b="1">
              <a:highlight>
                <a:srgbClr val="00FFFF"/>
              </a:highlight>
            </a:endParaRPr>
          </a:p>
          <a:p>
            <a:endParaRPr lang="en-US" b="1"/>
          </a:p>
          <a:p>
            <a:pPr marL="617220"/>
            <a:endParaRPr lang="en-US" b="1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05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591F-9BAB-4A93-ADD6-E855CB2A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487907" cy="4870457"/>
          </a:xfrm>
        </p:spPr>
        <p:txBody>
          <a:bodyPr>
            <a:normAutofit/>
          </a:bodyPr>
          <a:lstStyle/>
          <a:p>
            <a:r>
              <a:rPr lang="en-US"/>
              <a:t>Award Nominations and Committee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A7C0-452B-4550-9959-17A105BD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467" y="978789"/>
            <a:ext cx="5973987" cy="53848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NCWBLA Committees Summary </a:t>
            </a:r>
            <a:r>
              <a:rPr lang="en-US" sz="1600" b="1" u="sng"/>
              <a:t>(www.NCWBLA.org)</a:t>
            </a:r>
            <a:endParaRPr lang="en-US" sz="1800" b="1" u="sng"/>
          </a:p>
          <a:p>
            <a:endParaRPr lang="en-US" b="1" u="sng"/>
          </a:p>
          <a:p>
            <a:r>
              <a:rPr lang="en-US" b="1">
                <a:ea typeface="+mn-lt"/>
                <a:cs typeface="+mn-lt"/>
              </a:rPr>
              <a:t>Awards Committee</a:t>
            </a:r>
            <a:endParaRPr lang="en-US" b="1"/>
          </a:p>
          <a:p>
            <a:pPr marL="617220" lvl="1" indent="-342900"/>
            <a:r>
              <a:rPr lang="en-US">
                <a:ea typeface="+mn-lt"/>
                <a:cs typeface="+mn-lt"/>
              </a:rPr>
              <a:t>Review the nominations and select the recipient of the awards.</a:t>
            </a:r>
          </a:p>
          <a:p>
            <a:r>
              <a:rPr lang="en-US" b="1">
                <a:ea typeface="+mn-lt"/>
                <a:cs typeface="+mn-lt"/>
              </a:rPr>
              <a:t>Nominations Committee </a:t>
            </a:r>
            <a:endParaRPr lang="en-US" b="1"/>
          </a:p>
          <a:p>
            <a:pPr marL="617220" lvl="1" indent="-342900"/>
            <a:r>
              <a:rPr lang="en-US">
                <a:ea typeface="+mn-lt"/>
                <a:cs typeface="+mn-lt"/>
              </a:rPr>
              <a:t>Recruit members to serve on the NCWBLA Board.</a:t>
            </a:r>
          </a:p>
          <a:p>
            <a:r>
              <a:rPr lang="en-US" b="1">
                <a:ea typeface="+mn-lt"/>
                <a:cs typeface="+mn-lt"/>
              </a:rPr>
              <a:t>Historical Committee</a:t>
            </a:r>
          </a:p>
          <a:p>
            <a:pPr marL="617220" lvl="1" indent="-342900"/>
            <a:r>
              <a:rPr lang="en-US">
                <a:ea typeface="+mn-lt"/>
                <a:cs typeface="+mn-lt"/>
              </a:rPr>
              <a:t>Responsible for recording the historical events of the Association.</a:t>
            </a:r>
            <a:endParaRPr lang="en-US"/>
          </a:p>
          <a:p>
            <a:pPr marL="342900" indent="-342900"/>
            <a:endParaRPr lang="en-US" b="1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23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AC07A-021D-4B45-8E81-23A169D3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8408"/>
            <a:ext cx="6361149" cy="2591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Dr. Mike Walden, </a:t>
            </a:r>
            <a:br>
              <a:rPr lang="en-US" sz="3000"/>
            </a:br>
            <a:r>
              <a:rPr lang="en-US" sz="3000"/>
              <a:t>William Neal Reynolds Distinguished Professor Emeritus</a:t>
            </a:r>
            <a:br>
              <a:rPr lang="en-US" sz="3000"/>
            </a:br>
            <a:r>
              <a:rPr lang="en-US" sz="3000"/>
              <a:t>North Carolina State University  </a:t>
            </a: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AACEB7BF-F8E5-4078-97E4-4276495F2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9D1AE6-02CB-4F49-8956-D9BE8DEB7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4" r="17856" b="2"/>
          <a:stretch/>
        </p:blipFill>
        <p:spPr>
          <a:xfrm>
            <a:off x="7172743" y="657369"/>
            <a:ext cx="4007134" cy="5430348"/>
          </a:xfrm>
          <a:prstGeom prst="rect">
            <a:avLst/>
          </a:prstGeom>
        </p:spPr>
      </p:pic>
      <p:sp>
        <p:nvSpPr>
          <p:cNvPr id="23" name="Rectangle 27">
            <a:extLst>
              <a:ext uri="{FF2B5EF4-FFF2-40B4-BE49-F238E27FC236}">
                <a16:creationId xmlns:a16="http://schemas.microsoft.com/office/drawing/2014/main" id="{C0301BA4-10E6-44CC-9EEC-727EDF3BC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28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591F-9BAB-4A93-ADD6-E855CB2A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74" y="756562"/>
            <a:ext cx="5526007" cy="3399628"/>
          </a:xfrm>
        </p:spPr>
        <p:txBody>
          <a:bodyPr>
            <a:normAutofit/>
          </a:bodyPr>
          <a:lstStyle/>
          <a:p>
            <a:r>
              <a:rPr lang="en-US"/>
              <a:t>Award Nominations and Committee Openings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A7C0-452B-4550-9959-17A105BD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77" y="808192"/>
            <a:ext cx="6760701" cy="53848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NCWBLA Committees Summary (Continued)</a:t>
            </a:r>
          </a:p>
          <a:p>
            <a:pPr marL="342900" indent="-342900"/>
            <a:r>
              <a:rPr lang="en-US" b="1">
                <a:ea typeface="+mn-lt"/>
                <a:cs typeface="+mn-lt"/>
              </a:rPr>
              <a:t>Membership Committee</a:t>
            </a:r>
          </a:p>
          <a:p>
            <a:pPr marL="560070" lvl="1" indent="-285750">
              <a:buFont typeface="Arial"/>
            </a:pPr>
            <a:r>
              <a:rPr lang="en-US" sz="2000">
                <a:ea typeface="+mn-lt"/>
                <a:cs typeface="+mn-lt"/>
              </a:rPr>
              <a:t>Responsible for Association’s membership and designing the annual NCWBLA Membership Directory.</a:t>
            </a:r>
          </a:p>
          <a:p>
            <a:pPr marL="285750" indent="-342900"/>
            <a:r>
              <a:rPr lang="en-US" b="1">
                <a:ea typeface="+mn-lt"/>
                <a:cs typeface="+mn-lt"/>
              </a:rPr>
              <a:t>Technology/Publicity Committee</a:t>
            </a:r>
          </a:p>
          <a:p>
            <a:pPr marL="560070" lvl="1" indent="-285750">
              <a:buFont typeface="Arial"/>
            </a:pPr>
            <a:r>
              <a:rPr lang="en-US" sz="2000">
                <a:ea typeface="+mn-lt"/>
                <a:cs typeface="+mn-lt"/>
              </a:rPr>
              <a:t>Promote NCWBLA in a variety of ways.</a:t>
            </a:r>
          </a:p>
          <a:p>
            <a:pPr marL="285750" indent="-342900"/>
            <a:r>
              <a:rPr lang="en-US" b="1">
                <a:ea typeface="+mn-lt"/>
                <a:cs typeface="+mn-lt"/>
              </a:rPr>
              <a:t>Program Committee</a:t>
            </a:r>
            <a:endParaRPr lang="en-US" b="1"/>
          </a:p>
          <a:p>
            <a:pPr marL="560070" lvl="1" indent="-285750">
              <a:buFont typeface="Arial"/>
            </a:pPr>
            <a:r>
              <a:rPr lang="en-US" sz="2000">
                <a:ea typeface="+mn-lt"/>
                <a:cs typeface="+mn-lt"/>
              </a:rPr>
              <a:t>Plan the program for the NCWBLA Annual Conference with the leadership of the Board President and/or Vice President</a:t>
            </a:r>
          </a:p>
          <a:p>
            <a:r>
              <a:rPr lang="en-US" b="1">
                <a:highlight>
                  <a:srgbClr val="00FF00"/>
                </a:highlight>
                <a:ea typeface="+mn-lt"/>
                <a:cs typeface="+mn-lt"/>
              </a:rPr>
              <a:t>Please volunteer using QR code or link shared in the </a:t>
            </a:r>
            <a:r>
              <a:rPr lang="en-US" b="1" err="1">
                <a:highlight>
                  <a:srgbClr val="00FF00"/>
                </a:highlight>
                <a:ea typeface="+mn-lt"/>
                <a:cs typeface="+mn-lt"/>
              </a:rPr>
              <a:t>the</a:t>
            </a:r>
            <a:r>
              <a:rPr lang="en-US" b="1">
                <a:highlight>
                  <a:srgbClr val="00FF00"/>
                </a:highlight>
                <a:ea typeface="+mn-lt"/>
                <a:cs typeface="+mn-lt"/>
              </a:rPr>
              <a:t> chat box</a:t>
            </a:r>
          </a:p>
          <a:p>
            <a:r>
              <a:rPr lang="en-US" b="1"/>
              <a:t>*$50 and $25 Amazon card drawing (1 year service)</a:t>
            </a:r>
            <a:endParaRPr lang="en-US" b="1">
              <a:highlight>
                <a:srgbClr val="00FF00"/>
              </a:highlight>
            </a:endParaRPr>
          </a:p>
          <a:p>
            <a:endParaRPr lang="en-US" b="1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6C017-91F7-479D-AF65-0F947CBF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08" y="4194290"/>
            <a:ext cx="2632511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5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7A8B3-0448-48E4-A982-6D5C100B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70" y="978408"/>
            <a:ext cx="11890360" cy="4870457"/>
          </a:xfrm>
        </p:spPr>
        <p:txBody>
          <a:bodyPr>
            <a:normAutofit/>
          </a:bodyPr>
          <a:lstStyle/>
          <a:p>
            <a:r>
              <a:rPr lang="en-US"/>
              <a:t>Session 2:</a:t>
            </a:r>
            <a:br>
              <a:rPr lang="en-US"/>
            </a:br>
            <a:r>
              <a:rPr lang="en-US"/>
              <a:t>Compliance Discussion Round Table</a:t>
            </a:r>
            <a:br>
              <a:rPr lang="en-US"/>
            </a:br>
            <a:r>
              <a:rPr lang="en-US" sz="4800"/>
              <a:t>Moderator: Sherry Irsik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03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655A-F5B9-4488-A35A-94288630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0" y="902208"/>
            <a:ext cx="8431132" cy="850907"/>
          </a:xfrm>
        </p:spPr>
        <p:txBody>
          <a:bodyPr>
            <a:normAutofit fontScale="90000"/>
          </a:bodyPr>
          <a:lstStyle/>
          <a:p>
            <a:r>
              <a:rPr lang="en-US"/>
              <a:t>Ground-Rules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E4DC8-323A-413A-A06F-76DC7495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43" y="1950339"/>
            <a:ext cx="11412457" cy="4737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1)      Microphones are muted to minimize background noise unless you are speaking.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2)      Use the “raise hand” feature. The moderator will call you when the last person has finished speaking.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3)      Do not interrupt an individual who is speaking.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4)      Respect the thoughts and opinions of other NCWBLA members </a:t>
            </a:r>
          </a:p>
          <a:p>
            <a:r>
              <a:rPr lang="en-US">
                <a:ea typeface="+mn-lt"/>
                <a:cs typeface="+mn-lt"/>
              </a:rPr>
              <a:t>5)      If your question was unable to be answered today, we will forward it to the appropriate person and post at www.NCWBLA.org - Member Page. Please allow a reasonable time for the answer.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6)      This is a “sharing” session and all information should be referenced back to</a:t>
            </a:r>
            <a:r>
              <a:rPr lang="en-US" b="1" u="sng">
                <a:ea typeface="+mn-lt"/>
                <a:cs typeface="+mn-lt"/>
              </a:rPr>
              <a:t> Section 20 for accuracy.</a:t>
            </a:r>
            <a:endParaRPr lang="en-US" b="1" u="sng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2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3AA0D-0D90-41C8-9305-D5C0B8D6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65" y="922989"/>
            <a:ext cx="5021182" cy="1081302"/>
          </a:xfrm>
        </p:spPr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317B-4970-47D6-8B86-DCC00A5A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191" y="1557781"/>
            <a:ext cx="5021182" cy="11459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Please take our </a:t>
            </a:r>
            <a:r>
              <a:rPr lang="en-US" b="1" u="sng">
                <a:ea typeface="+mn-lt"/>
                <a:cs typeface="+mn-lt"/>
              </a:rPr>
              <a:t>post-conference survey</a:t>
            </a:r>
            <a:r>
              <a:rPr lang="en-US">
                <a:ea typeface="+mn-lt"/>
                <a:cs typeface="+mn-lt"/>
              </a:rPr>
              <a:t> by scanning QR code or clicking on the link shared in the chat box.</a:t>
            </a:r>
            <a:endParaRPr lang="en-US">
              <a:highlight>
                <a:srgbClr val="00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86736-A20A-4073-AE31-C52DBA6FEA2C}"/>
              </a:ext>
            </a:extLst>
          </p:cNvPr>
          <p:cNvSpPr txBox="1"/>
          <p:nvPr/>
        </p:nvSpPr>
        <p:spPr>
          <a:xfrm>
            <a:off x="3405116" y="42581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850D8-205E-4EBB-B551-2B476877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318" y="2745625"/>
            <a:ext cx="3674711" cy="37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60" y="761676"/>
            <a:ext cx="10818293" cy="1098072"/>
          </a:xfrm>
        </p:spPr>
        <p:txBody>
          <a:bodyPr>
            <a:normAutofit fontScale="90000"/>
          </a:bodyPr>
          <a:lstStyle/>
          <a:p>
            <a:r>
              <a:rPr lang="en-US" sz="4000"/>
              <a:t>GETTING INDIVIDUALS BACK TO WORK AFTER COVID-19</a:t>
            </a:r>
            <a:br>
              <a:rPr lang="en-US" sz="32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32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</a:t>
            </a: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861" y="2109264"/>
            <a:ext cx="11643388" cy="1234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Dr. Mike Walden Reynolds  </a:t>
            </a:r>
          </a:p>
          <a:p>
            <a:pPr marL="0" indent="0">
              <a:buNone/>
            </a:pPr>
            <a:r>
              <a:rPr lang="en-US" sz="2400" b="1"/>
              <a:t>Distinguished Professor Emeritus - North Carolina State University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231A9-E4AF-4296-8F6A-69DE7389F9C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29858-44E2-CE4E-87A4-4FA23CB0DD5F}"/>
              </a:ext>
            </a:extLst>
          </p:cNvPr>
          <p:cNvSpPr txBox="1"/>
          <p:nvPr/>
        </p:nvSpPr>
        <p:spPr>
          <a:xfrm>
            <a:off x="-2923082" y="2923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B118A78-8171-9B46-A77B-C6B20324A1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95165" y="3512558"/>
            <a:ext cx="8607080" cy="29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5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1895-8049-F64F-9749-342E2011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792108"/>
            <a:ext cx="12192000" cy="970450"/>
          </a:xfrm>
        </p:spPr>
        <p:txBody>
          <a:bodyPr>
            <a:normAutofit/>
          </a:bodyPr>
          <a:lstStyle/>
          <a:p>
            <a:r>
              <a:rPr lang="en-US" sz="3200"/>
              <a:t>    THE VIRUS IS </a:t>
            </a:r>
            <a:r>
              <a:rPr lang="en-US" sz="3600"/>
              <a:t>RETREATING</a:t>
            </a:r>
            <a:r>
              <a:rPr lang="en-US" sz="3200"/>
              <a:t> AND THE ECONOMY IS GAINING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A6FC1-7F15-FE44-A902-FC1BEFAF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50" y="1391014"/>
            <a:ext cx="10450286" cy="4344768"/>
          </a:xfrm>
        </p:spPr>
        <p:txBody>
          <a:bodyPr>
            <a:normAutofit/>
          </a:bodyPr>
          <a:lstStyle/>
          <a:p>
            <a:endParaRPr lang="en-US"/>
          </a:p>
          <a:p>
            <a:pPr marL="342900" indent="-342900">
              <a:buAutoNum type="arabicPeriod"/>
            </a:pPr>
            <a:r>
              <a:rPr lang="en-US" sz="2800"/>
              <a:t>CASES, HOSPITALIZATIONS, &amp; DEATHS TRENDING DOWN</a:t>
            </a:r>
          </a:p>
          <a:p>
            <a:pPr marL="342900" indent="-342900">
              <a:buAutoNum type="arabicPeriod"/>
            </a:pPr>
            <a:r>
              <a:rPr lang="en-US" sz="2800"/>
              <a:t>VACCINATIONS ARE UP</a:t>
            </a:r>
          </a:p>
          <a:p>
            <a:pPr marL="342900" indent="-342900">
              <a:buAutoNum type="arabicPeriod"/>
            </a:pPr>
            <a:r>
              <a:rPr lang="en-US" sz="2800"/>
              <a:t>RESTRICTIONS ARE EASING</a:t>
            </a:r>
          </a:p>
          <a:p>
            <a:pPr marL="342900" indent="-342900">
              <a:buAutoNum type="arabicPeriod"/>
            </a:pPr>
            <a:r>
              <a:rPr lang="en-US" sz="2800"/>
              <a:t>JOBS  &amp; ECONOMIC ACTIVITY ARE TRENDING HIGHER</a:t>
            </a:r>
          </a:p>
          <a:p>
            <a:pPr marL="342900" indent="-342900">
              <a:buAutoNum type="arabicPeriod"/>
            </a:pPr>
            <a:r>
              <a:rPr lang="en-US" sz="2800"/>
              <a:t>FEDERAL GOVERNMENT PUMPING IN MONEY</a:t>
            </a:r>
          </a:p>
          <a:p>
            <a:pPr marL="342900" indent="-342900">
              <a:buAutoNum type="arabicPeriod"/>
            </a:pPr>
            <a:r>
              <a:rPr lang="en-US" sz="2800"/>
              <a:t>HOPES RISE FOR A MORE NORMAL LIFE</a:t>
            </a:r>
          </a:p>
        </p:txBody>
      </p:sp>
    </p:spTree>
    <p:extLst>
      <p:ext uri="{BB962C8B-B14F-4D97-AF65-F5344CB8AC3E}">
        <p14:creationId xmlns:p14="http://schemas.microsoft.com/office/powerpoint/2010/main" val="61092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6A10-19A4-4F4C-A91F-BCC6A378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2" y="225631"/>
            <a:ext cx="3546350" cy="2375065"/>
          </a:xfrm>
        </p:spPr>
        <p:txBody>
          <a:bodyPr/>
          <a:lstStyle/>
          <a:p>
            <a:r>
              <a:rPr lang="en-US" sz="3600"/>
              <a:t>     </a:t>
            </a: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3600"/>
            </a:br>
            <a:r>
              <a:rPr lang="en-US" sz="2400"/>
              <a:t>BIGGEST WORRY: VARIANTS HIT BEFORE VACCINATIONS PROTECT US</a:t>
            </a:r>
            <a:br>
              <a:rPr lang="en-US" sz="3600"/>
            </a:b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F74B2-5608-4F4A-BC4B-53C76E30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131" y="1759854"/>
            <a:ext cx="11118851" cy="3600311"/>
          </a:xfrm>
        </p:spPr>
        <p:txBody>
          <a:bodyPr>
            <a:normAutofit/>
          </a:bodyPr>
          <a:lstStyle/>
          <a:p>
            <a:r>
              <a:rPr lang="en-US" sz="3200"/>
              <a:t>                                 WORST CASE SCENARIO: </a:t>
            </a:r>
          </a:p>
          <a:p>
            <a:r>
              <a:rPr lang="en-US" sz="3200"/>
              <a:t>                                  ECONOMY IS OPENED BEFORE</a:t>
            </a:r>
          </a:p>
          <a:p>
            <a:r>
              <a:rPr lang="en-US" sz="3200"/>
              <a:t>                                  ENOUGH ARE VACCINATED,</a:t>
            </a:r>
          </a:p>
          <a:p>
            <a:r>
              <a:rPr lang="en-US" sz="3200"/>
              <a:t>                                  LEAVING DOOR OPEN TO VARIANTS</a:t>
            </a:r>
          </a:p>
          <a:p>
            <a:r>
              <a:rPr lang="en-US" sz="3200"/>
              <a:t>                                  A FOURTH SURGE?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8BED9-47AE-534A-8FDC-42CC902E3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379" y="446088"/>
            <a:ext cx="7465621" cy="62278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9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3062-1C09-3940-ACED-6F7AD554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61" y="863228"/>
            <a:ext cx="5980313" cy="984622"/>
          </a:xfrm>
        </p:spPr>
        <p:txBody>
          <a:bodyPr/>
          <a:lstStyle/>
          <a:p>
            <a:r>
              <a:rPr lang="en-US" sz="3200"/>
              <a:t>RECESSION WAS DEEP BUT SHORT</a:t>
            </a:r>
            <a:endParaRPr lang="en-US" sz="4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0D011-E70F-274F-9362-0C3AFECF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455" y="2261233"/>
            <a:ext cx="3914485" cy="3263762"/>
          </a:xfrm>
        </p:spPr>
        <p:txBody>
          <a:bodyPr>
            <a:noAutofit/>
          </a:bodyPr>
          <a:lstStyle/>
          <a:p>
            <a:endParaRPr lang="en-US" sz="2000"/>
          </a:p>
          <a:p>
            <a:r>
              <a:rPr lang="en-US" sz="2400"/>
              <a:t>LARGE NEGATIVE GROWTH IN SECOND QUARTER 2020</a:t>
            </a:r>
          </a:p>
          <a:p>
            <a:endParaRPr lang="en-US" sz="2400"/>
          </a:p>
          <a:p>
            <a:r>
              <a:rPr lang="en-US" sz="2400"/>
              <a:t>BUT QUICK REBOUND IN THIRD QUARTER 2020</a:t>
            </a:r>
          </a:p>
          <a:p>
            <a:endParaRPr lang="en-US" sz="2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C7095A-1FF8-3147-AB1F-6DB507A6A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                         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08DDE-748E-DB41-BBBA-D92B97D1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90" y="724394"/>
            <a:ext cx="5854535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1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9AA0-48C9-DD41-95A1-26FB936B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01" y="801057"/>
            <a:ext cx="11844997" cy="970450"/>
          </a:xfrm>
        </p:spPr>
        <p:txBody>
          <a:bodyPr>
            <a:noAutofit/>
          </a:bodyPr>
          <a:lstStyle/>
          <a:p>
            <a:r>
              <a:rPr lang="en-US" sz="3200"/>
              <a:t>   MONTHLY CHANGE IN NON-FARM EMPLOYMENT, US &amp; NC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B83CA-97C5-454F-BC9E-BFAEEDAB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079" y="1451708"/>
            <a:ext cx="5020056" cy="654908"/>
          </a:xfrm>
        </p:spPr>
        <p:txBody>
          <a:bodyPr/>
          <a:lstStyle/>
          <a:p>
            <a:r>
              <a:rPr lang="en-US"/>
              <a:t>US, Change in millions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6801E0-F052-D34F-BA30-DCC8D68226C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0023636"/>
              </p:ext>
            </p:extLst>
          </p:nvPr>
        </p:nvGraphicFramePr>
        <p:xfrm>
          <a:off x="685079" y="2086118"/>
          <a:ext cx="5189537" cy="390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587CB-E423-7246-8DB7-FE03EDBBB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8766" y="1453307"/>
            <a:ext cx="5021182" cy="654908"/>
          </a:xfrm>
        </p:spPr>
        <p:txBody>
          <a:bodyPr/>
          <a:lstStyle/>
          <a:p>
            <a:r>
              <a:rPr lang="en-US"/>
              <a:t>NC,  Change in thousands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C7BDAAE-8E5F-8440-9988-8F571E78DC0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90375749"/>
              </p:ext>
            </p:extLst>
          </p:nvPr>
        </p:nvGraphicFramePr>
        <p:xfrm>
          <a:off x="6058766" y="2086120"/>
          <a:ext cx="5194300" cy="390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972499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LightSeedRightStep">
      <a:dk1>
        <a:srgbClr val="000000"/>
      </a:dk1>
      <a:lt1>
        <a:srgbClr val="FFFFFF"/>
      </a:lt1>
      <a:dk2>
        <a:srgbClr val="242641"/>
      </a:dk2>
      <a:lt2>
        <a:srgbClr val="E8E6E2"/>
      </a:lt2>
      <a:accent1>
        <a:srgbClr val="93A4C5"/>
      </a:accent1>
      <a:accent2>
        <a:srgbClr val="837FBA"/>
      </a:accent2>
      <a:accent3>
        <a:srgbClr val="AE96C6"/>
      </a:accent3>
      <a:accent4>
        <a:srgbClr val="B47FBA"/>
      </a:accent4>
      <a:accent5>
        <a:srgbClr val="C593B5"/>
      </a:accent5>
      <a:accent6>
        <a:srgbClr val="BA7F8E"/>
      </a:accent6>
      <a:hlink>
        <a:srgbClr val="94805A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17F0E889-95E7-4F4D-8E72-451FE6FD043F}">
  <we:reference id="WA200001661" version="2.1.0.2" store="en-US" storeType="omex"/>
  <we:alternateReferences>
    <we:reference id="WA200001661" version="2.1.0.2" store="omex" storeType="omex"/>
  </we:alternateReferences>
  <we:properties>
    <we:property name="type" value="&quot;Coffee break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1501</Words>
  <Application>Microsoft Office PowerPoint</Application>
  <PresentationFormat>Widescreen</PresentationFormat>
  <Paragraphs>272</Paragraphs>
  <Slides>43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Bierstadt</vt:lpstr>
      <vt:lpstr>Calibri</vt:lpstr>
      <vt:lpstr>GestaltVTI</vt:lpstr>
      <vt:lpstr>NCWBLA 2021 Summer Mini-Conference  “Nudging Toward Normalcy” </vt:lpstr>
      <vt:lpstr>Summer Mini-Conference  Agenda</vt:lpstr>
      <vt:lpstr>PowerPoint Presentation</vt:lpstr>
      <vt:lpstr>Dr. Mike Walden,  William Neal Reynolds Distinguished Professor Emeritus North Carolina State University  </vt:lpstr>
      <vt:lpstr>GETTING INDIVIDUALS BACK TO WORK AFTER COVID-19                      </vt:lpstr>
      <vt:lpstr>    THE VIRUS IS RETREATING AND THE ECONOMY IS GAINING </vt:lpstr>
      <vt:lpstr>                    BIGGEST WORRY: VARIANTS HIT BEFORE VACCINATIONS PROTECT US </vt:lpstr>
      <vt:lpstr>RECESSION WAS DEEP BUT SHORT</vt:lpstr>
      <vt:lpstr>   MONTHLY CHANGE IN NON-FARM EMPLOYMENT, US &amp; NC</vt:lpstr>
      <vt:lpstr>MONTHLY CHANGE IN NON-FARM EMPLOYMENT, AS A PERCENT OF FEBRUARY TOTAL EMPLOYMENT, US, NC</vt:lpstr>
      <vt:lpstr>UNEMPLOYMENT RATES, US, NC</vt:lpstr>
      <vt:lpstr>TRENDS IN NC LABOR FORCE PARTICIPATION RATE (%) </vt:lpstr>
      <vt:lpstr>ECONOMIC SECTOR DIFFERENCES: EMPLOYMENT AS PERCENT OF FEBRUARY 2020 EMPLOYMENT (NORTH CAROLINA)</vt:lpstr>
      <vt:lpstr> IRONY: SOME FIRMS HAVING TROUBLE HIRING</vt:lpstr>
      <vt:lpstr>THE FEDERAL RESPONSE: $6 TRILLION IN SPENDING</vt:lpstr>
      <vt:lpstr>LONG-RUN WORRIES</vt:lpstr>
      <vt:lpstr>AT SAME TIME, THERE ARE PERMANENT BUSINESS IMPACTS FROM THE PANDEMIC</vt:lpstr>
      <vt:lpstr>AS A RESULT</vt:lpstr>
      <vt:lpstr>METHODS</vt:lpstr>
      <vt:lpstr>DESIRABLE SKILLS IN TODAY’S ECONOMY </vt:lpstr>
      <vt:lpstr>SECTORS WITH RAPID JOB GROWTH </vt:lpstr>
      <vt:lpstr>    BIG CHANGES IMPACTING JOB TRAINING</vt:lpstr>
      <vt:lpstr>BIG IMPLICATIONS FOR EDUCATION</vt:lpstr>
      <vt:lpstr>TELE-WORKING  </vt:lpstr>
      <vt:lpstr>DRONE DELIVERY OF PRODUCTS; INTERNET DELIVERY OF SERVICES  </vt:lpstr>
      <vt:lpstr>RECONSIDERATION OF RESIDENTIAL LOCATION  </vt:lpstr>
      <vt:lpstr>IMPLICATIONS FOR NORTH CAROLINA</vt:lpstr>
      <vt:lpstr>“REAL SOLUTONS” IS NOW AVAILABLE</vt:lpstr>
      <vt:lpstr>…AND SO IS “DISUNIONIA”</vt:lpstr>
      <vt:lpstr>NCWBLA Program Spotlight – Surry CC</vt:lpstr>
      <vt:lpstr>Session 1: College Central Network From a Community College Perspective  Presenter: James Carter WBL Coordinator at Alamance CC </vt:lpstr>
      <vt:lpstr>Compliance Questions</vt:lpstr>
      <vt:lpstr>PowerPoint Presentation</vt:lpstr>
      <vt:lpstr>Membership Fee Structure​</vt:lpstr>
      <vt:lpstr>Membership Fee Structure Discussion</vt:lpstr>
      <vt:lpstr>NCWBLA Tier Membership Proposal (Motion to accept)</vt:lpstr>
      <vt:lpstr>NCWBLA Fall Conference Survey</vt:lpstr>
      <vt:lpstr>Award Nominations and Committee Openings</vt:lpstr>
      <vt:lpstr>Award Nominations and Committee Openings</vt:lpstr>
      <vt:lpstr>Award Nominations and Committee Openings</vt:lpstr>
      <vt:lpstr>Session 2: Compliance Discussion Round Table Moderator: Sherry Irsik</vt:lpstr>
      <vt:lpstr>Ground-Rules - 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Kral</dc:creator>
  <cp:lastModifiedBy>Kathy Kral</cp:lastModifiedBy>
  <cp:revision>3</cp:revision>
  <dcterms:created xsi:type="dcterms:W3CDTF">2021-06-28T19:38:11Z</dcterms:created>
  <dcterms:modified xsi:type="dcterms:W3CDTF">2022-01-03T18:17:44Z</dcterms:modified>
</cp:coreProperties>
</file>